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267" r:id="rId3"/>
    <p:sldId id="268" r:id="rId4"/>
    <p:sldId id="327" r:id="rId5"/>
    <p:sldId id="333" r:id="rId6"/>
    <p:sldId id="328" r:id="rId7"/>
    <p:sldId id="334" r:id="rId8"/>
    <p:sldId id="329" r:id="rId9"/>
    <p:sldId id="330" r:id="rId10"/>
    <p:sldId id="331" r:id="rId11"/>
    <p:sldId id="336" r:id="rId12"/>
    <p:sldId id="338" r:id="rId13"/>
    <p:sldId id="339" r:id="rId14"/>
    <p:sldId id="337" r:id="rId15"/>
    <p:sldId id="340" r:id="rId16"/>
    <p:sldId id="2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42" autoAdjust="0"/>
    <p:restoredTop sz="79924" autoAdjust="0"/>
  </p:normalViewPr>
  <p:slideViewPr>
    <p:cSldViewPr snapToGrid="0" showGuides="1">
      <p:cViewPr varScale="1">
        <p:scale>
          <a:sx n="120" d="100"/>
          <a:sy n="120" d="100"/>
        </p:scale>
        <p:origin x="120" y="2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2019/5/31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40672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华文中宋" charset="0"/>
              </a:defRPr>
            </a:lvl1pPr>
            <a:lvl2pPr marL="742950" indent="-285750">
              <a:defRPr sz="2000" b="1">
                <a:solidFill>
                  <a:schemeClr val="tx1"/>
                </a:solidFill>
                <a:latin typeface="Arial" charset="0"/>
                <a:ea typeface="华文中宋" charset="0"/>
              </a:defRPr>
            </a:lvl2pPr>
            <a:lvl3pPr marL="1143000" indent="-228600">
              <a:defRPr sz="2000" b="1">
                <a:solidFill>
                  <a:schemeClr val="tx1"/>
                </a:solidFill>
                <a:latin typeface="Arial" charset="0"/>
                <a:ea typeface="华文中宋" charset="0"/>
              </a:defRPr>
            </a:lvl3pPr>
            <a:lvl4pPr marL="1600200" indent="-228600">
              <a:defRPr sz="2000" b="1">
                <a:solidFill>
                  <a:schemeClr val="tx1"/>
                </a:solidFill>
                <a:latin typeface="Arial" charset="0"/>
                <a:ea typeface="华文中宋" charset="0"/>
              </a:defRPr>
            </a:lvl4pPr>
            <a:lvl5pPr marL="2057400" indent="-228600">
              <a:defRPr sz="2000" b="1">
                <a:solidFill>
                  <a:schemeClr val="tx1"/>
                </a:solidFill>
                <a:latin typeface="Arial" charset="0"/>
                <a:ea typeface="华文中宋" charset="0"/>
              </a:defRPr>
            </a:lvl5pPr>
            <a:lvl6pPr marL="2514600" indent="-228600" eaLnBrk="0" fontAlgn="base" hangingPunct="0">
              <a:spcBef>
                <a:spcPct val="0"/>
              </a:spcBef>
              <a:spcAft>
                <a:spcPct val="0"/>
              </a:spcAft>
              <a:defRPr sz="2000" b="1">
                <a:solidFill>
                  <a:schemeClr val="tx1"/>
                </a:solidFill>
                <a:latin typeface="Arial" charset="0"/>
                <a:ea typeface="华文中宋" charset="0"/>
              </a:defRPr>
            </a:lvl6pPr>
            <a:lvl7pPr marL="2971800" indent="-228600" eaLnBrk="0" fontAlgn="base" hangingPunct="0">
              <a:spcBef>
                <a:spcPct val="0"/>
              </a:spcBef>
              <a:spcAft>
                <a:spcPct val="0"/>
              </a:spcAft>
              <a:defRPr sz="2000" b="1">
                <a:solidFill>
                  <a:schemeClr val="tx1"/>
                </a:solidFill>
                <a:latin typeface="Arial" charset="0"/>
                <a:ea typeface="华文中宋" charset="0"/>
              </a:defRPr>
            </a:lvl7pPr>
            <a:lvl8pPr marL="3429000" indent="-228600" eaLnBrk="0" fontAlgn="base" hangingPunct="0">
              <a:spcBef>
                <a:spcPct val="0"/>
              </a:spcBef>
              <a:spcAft>
                <a:spcPct val="0"/>
              </a:spcAft>
              <a:defRPr sz="2000" b="1">
                <a:solidFill>
                  <a:schemeClr val="tx1"/>
                </a:solidFill>
                <a:latin typeface="Arial" charset="0"/>
                <a:ea typeface="华文中宋" charset="0"/>
              </a:defRPr>
            </a:lvl8pPr>
            <a:lvl9pPr marL="3886200" indent="-228600" eaLnBrk="0" fontAlgn="base" hangingPunct="0">
              <a:spcBef>
                <a:spcPct val="0"/>
              </a:spcBef>
              <a:spcAft>
                <a:spcPct val="0"/>
              </a:spcAft>
              <a:defRPr sz="2000" b="1">
                <a:solidFill>
                  <a:schemeClr val="tx1"/>
                </a:solidFill>
                <a:latin typeface="Arial"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charset="0"/>
                <a:ea typeface="宋体"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charset="0"/>
              <a:ea typeface="宋体" charset="0"/>
              <a:cs typeface="+mn-cs"/>
            </a:endParaRPr>
          </a:p>
        </p:txBody>
      </p:sp>
    </p:spTree>
    <p:extLst>
      <p:ext uri="{BB962C8B-B14F-4D97-AF65-F5344CB8AC3E}">
        <p14:creationId xmlns:p14="http://schemas.microsoft.com/office/powerpoint/2010/main" val="16793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241740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1802097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312733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extLst>
      <p:ext uri="{BB962C8B-B14F-4D97-AF65-F5344CB8AC3E}">
        <p14:creationId xmlns:p14="http://schemas.microsoft.com/office/powerpoint/2010/main" val="362482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391638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extLst>
      <p:ext uri="{BB962C8B-B14F-4D97-AF65-F5344CB8AC3E}">
        <p14:creationId xmlns:p14="http://schemas.microsoft.com/office/powerpoint/2010/main" val="180177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多年来，机器翻译也是通过一系列单独的任务（单独翻译单词，对齐单词，重新排序等）来实现的，但最近的工作表明，翻译可以用一种更简单的方法来完成，目前的神经网络（</a:t>
            </a:r>
            <a:r>
              <a:rPr lang="en-US" altLang="zh-CN" dirty="0"/>
              <a:t>RNNs</a:t>
            </a:r>
            <a:r>
              <a:rPr lang="zh-CN" altLang="en-US" dirty="0"/>
              <a:t>）</a:t>
            </a:r>
            <a:r>
              <a:rPr lang="en-US" altLang="zh-CN" dirty="0"/>
              <a:t>[3,2,30]</a:t>
            </a:r>
            <a:r>
              <a:rPr lang="zh-CN" altLang="en-US" dirty="0"/>
              <a:t>仍然达到了最先进的性能。</a:t>
            </a:r>
            <a:endParaRPr lang="en-US" altLang="zh-CN" dirty="0"/>
          </a:p>
          <a:p>
            <a:r>
              <a:rPr lang="zh-CN" altLang="en-US" dirty="0"/>
              <a:t>我们工作的主要灵感来自机器翻译方面的最新进展，其中的任务是将用源语言编写的句子</a:t>
            </a:r>
            <a:r>
              <a:rPr lang="en-US" altLang="zh-CN" dirty="0"/>
              <a:t>S</a:t>
            </a:r>
            <a:r>
              <a:rPr lang="zh-CN" altLang="en-US" dirty="0"/>
              <a:t>翻译成目标语言的翻译</a:t>
            </a:r>
            <a:r>
              <a:rPr lang="en-US" altLang="zh-CN" dirty="0"/>
              <a:t>T</a:t>
            </a:r>
            <a:r>
              <a:rPr lang="zh-CN" altLang="en-US" dirty="0"/>
              <a:t>， “编码器”</a:t>
            </a:r>
            <a:r>
              <a:rPr lang="en-US" altLang="zh-CN" dirty="0"/>
              <a:t>RNN</a:t>
            </a:r>
            <a:r>
              <a:rPr lang="zh-CN" altLang="en-US" dirty="0"/>
              <a:t>读取源语句并将其转换为丰富的固定长度向量表示，该表示又被用作生成目标语句的“解码器”</a:t>
            </a:r>
            <a:r>
              <a:rPr lang="en-US" altLang="zh-CN" dirty="0"/>
              <a:t>RNN</a:t>
            </a:r>
            <a:r>
              <a:rPr lang="zh-CN" altLang="en-US" dirty="0"/>
              <a:t>的初始隐藏状态。</a:t>
            </a:r>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4</a:t>
            </a:fld>
            <a:endParaRPr lang="zh-CN" altLang="en-US"/>
          </a:p>
        </p:txBody>
      </p:sp>
    </p:spTree>
    <p:extLst>
      <p:ext uri="{BB962C8B-B14F-4D97-AF65-F5344CB8AC3E}">
        <p14:creationId xmlns:p14="http://schemas.microsoft.com/office/powerpoint/2010/main" val="161662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在这里，我们借鉴了机器翻译的思想，</a:t>
            </a:r>
            <a:r>
              <a:rPr lang="zh-CN" altLang="en-US" sz="1200" b="0" i="0" kern="1200" dirty="0">
                <a:solidFill>
                  <a:schemeClr val="tx1"/>
                </a:solidFill>
                <a:effectLst/>
                <a:latin typeface="+mn-lt"/>
                <a:ea typeface="+mn-ea"/>
                <a:cs typeface="+mn-cs"/>
              </a:rPr>
              <a:t>不同之处在于我们不是从一个句子开始，而是提供一个由一个卷积网处理的图像，</a:t>
            </a:r>
            <a:r>
              <a:rPr lang="zh-CN" altLang="en-US" dirty="0"/>
              <a:t>用深度卷积神经网络（</a:t>
            </a:r>
            <a:r>
              <a:rPr lang="en-US" altLang="zh-CN" dirty="0"/>
              <a:t>CNN</a:t>
            </a:r>
            <a:r>
              <a:rPr lang="zh-CN" altLang="en-US" dirty="0"/>
              <a:t>）代替编码器</a:t>
            </a:r>
            <a:r>
              <a:rPr lang="en-US" altLang="zh-CN" dirty="0"/>
              <a:t>RNN</a:t>
            </a:r>
            <a:r>
              <a:rPr lang="zh-CN" altLang="en-US" dirty="0"/>
              <a:t>。这种方法基于将图像和文本共同嵌入到相同向量空间的想法。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在过去的几年里，已经有说服力的证明</a:t>
            </a:r>
            <a:r>
              <a:rPr lang="en-US" altLang="zh-CN" dirty="0"/>
              <a:t>CNN</a:t>
            </a:r>
            <a:r>
              <a:rPr lang="zh-CN" altLang="en-US" dirty="0"/>
              <a:t>可以通过将输入图像嵌入到一个固定长度的矢量中来产生丰富的输入图像表示，这样这个表示就可以用于各种视觉任务</a:t>
            </a:r>
            <a:r>
              <a:rPr lang="en-US" altLang="zh-CN" dirty="0"/>
              <a:t>[28]</a:t>
            </a:r>
            <a:r>
              <a:rPr lang="zh-CN" altLang="en-US" dirty="0"/>
              <a:t>。因此，使用</a:t>
            </a:r>
            <a:r>
              <a:rPr lang="en-US" altLang="zh-CN" dirty="0"/>
              <a:t>CNN</a:t>
            </a:r>
            <a:r>
              <a:rPr lang="zh-CN" altLang="en-US" dirty="0"/>
              <a:t>作为图像“编码器”是很自然的，首先对图像分类任务进行预训练，并使用最后一个隐藏层作为生成语句的</a:t>
            </a:r>
            <a:r>
              <a:rPr lang="en-US" altLang="zh-CN" dirty="0"/>
              <a:t>RNN</a:t>
            </a:r>
            <a:r>
              <a:rPr lang="zh-CN" altLang="en-US" dirty="0"/>
              <a:t>解码器（见图</a:t>
            </a:r>
            <a:r>
              <a:rPr lang="en-US" altLang="zh-CN" dirty="0"/>
              <a:t>1</a:t>
            </a:r>
            <a:r>
              <a:rPr lang="zh-CN" altLang="en-US" dirty="0"/>
              <a:t>）的输入。我们称这个模型为神经图像标题或</a:t>
            </a:r>
            <a:r>
              <a:rPr lang="en-US" altLang="zh-CN" dirty="0"/>
              <a:t>NIC</a:t>
            </a:r>
            <a:r>
              <a:rPr lang="zh-CN" altLang="en-US" dirty="0"/>
              <a:t>。 </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5</a:t>
            </a:fld>
            <a:endParaRPr lang="zh-CN" altLang="en-US"/>
          </a:p>
        </p:txBody>
      </p:sp>
    </p:spTree>
    <p:extLst>
      <p:ext uri="{BB962C8B-B14F-4D97-AF65-F5344CB8AC3E}">
        <p14:creationId xmlns:p14="http://schemas.microsoft.com/office/powerpoint/2010/main" val="1672906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文章特别强调，</a:t>
            </a:r>
            <a:r>
              <a:rPr lang="en-US" altLang="zh-CN" sz="1200" dirty="0"/>
              <a:t>CNN</a:t>
            </a:r>
            <a:r>
              <a:rPr lang="zh-CN" altLang="en-US" sz="1200" dirty="0"/>
              <a:t>不能陪着</a:t>
            </a:r>
            <a:r>
              <a:rPr lang="en-US" altLang="zh-CN" sz="1200" dirty="0"/>
              <a:t>LSTM</a:t>
            </a:r>
            <a:r>
              <a:rPr lang="zh-CN" altLang="en-US" sz="1200" dirty="0"/>
              <a:t>一起从头开始就联合训练，而必须在</a:t>
            </a:r>
            <a:r>
              <a:rPr lang="en-US" altLang="zh-CN" sz="1200" dirty="0"/>
              <a:t>LSTM</a:t>
            </a:r>
            <a:r>
              <a:rPr lang="zh-CN" altLang="en-US" sz="1200" dirty="0"/>
              <a:t>已经不错的情况下再进行联合训练，否则预训练的</a:t>
            </a:r>
            <a:r>
              <a:rPr lang="en-US" altLang="zh-CN" sz="1200" dirty="0"/>
              <a:t>CNN</a:t>
            </a:r>
            <a:r>
              <a:rPr lang="zh-CN" altLang="en-US" sz="1200" dirty="0"/>
              <a:t>也会被“带跑”。</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9</a:t>
            </a:fld>
            <a:endParaRPr lang="zh-CN" altLang="en-US"/>
          </a:p>
        </p:txBody>
      </p:sp>
    </p:spTree>
    <p:extLst>
      <p:ext uri="{BB962C8B-B14F-4D97-AF65-F5344CB8AC3E}">
        <p14:creationId xmlns:p14="http://schemas.microsoft.com/office/powerpoint/2010/main" val="110334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10</a:t>
            </a:fld>
            <a:endParaRPr lang="zh-CN" altLang="en-US"/>
          </a:p>
        </p:txBody>
      </p:sp>
    </p:spTree>
    <p:extLst>
      <p:ext uri="{BB962C8B-B14F-4D97-AF65-F5344CB8AC3E}">
        <p14:creationId xmlns:p14="http://schemas.microsoft.com/office/powerpoint/2010/main" val="369276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72039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2500736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2019/5/31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0679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2019/5/31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5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2019/5/31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2019/5/31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669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2019/5/31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462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2019/5/31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16567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2019/5/31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74957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2019/5/31</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75512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5"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a:ea typeface="微软雅黑"/>
              <a:cs typeface="+mn-cs"/>
            </a:endParaRPr>
          </a:p>
        </p:txBody>
      </p:sp>
      <p:sp>
        <p:nvSpPr>
          <p:cNvPr id="2" name="标题 1"/>
          <p:cNvSpPr>
            <a:spLocks noGrp="1"/>
          </p:cNvSpPr>
          <p:nvPr>
            <p:ph type="ctrTitle"/>
          </p:nvPr>
        </p:nvSpPr>
        <p:spPr>
          <a:xfrm>
            <a:off x="1524000" y="1933085"/>
            <a:ext cx="9144000" cy="1992963"/>
          </a:xfrm>
        </p:spPr>
        <p:txBody>
          <a:bodyPr>
            <a:normAutofit/>
          </a:bodyPr>
          <a:lstStyle/>
          <a:p>
            <a:r>
              <a:rPr lang="en-US" altLang="zh-CN" dirty="0"/>
              <a:t>Show and Tell</a:t>
            </a:r>
            <a:endParaRPr lang="zh-CN" altLang="en-US" b="1" dirty="0"/>
          </a:p>
        </p:txBody>
      </p:sp>
      <p:pic>
        <p:nvPicPr>
          <p:cNvPr id="6" name="图片 5"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4866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pPr algn="just">
              <a:lnSpc>
                <a:spcPct val="125000"/>
              </a:lnSpc>
              <a:spcBef>
                <a:spcPts val="400"/>
              </a:spcBef>
            </a:pPr>
            <a:r>
              <a:rPr lang="en-US" altLang="zh-CN" dirty="0"/>
              <a:t>RNN</a:t>
            </a:r>
            <a:r>
              <a:rPr lang="zh-CN" altLang="en-US" dirty="0"/>
              <a:t>的训练使用</a:t>
            </a:r>
            <a:r>
              <a:rPr lang="en-US" altLang="zh-CN" dirty="0"/>
              <a:t>Scheduled Sampling</a:t>
            </a:r>
          </a:p>
        </p:txBody>
      </p:sp>
      <p:sp>
        <p:nvSpPr>
          <p:cNvPr id="4" name="矩形 3">
            <a:extLst>
              <a:ext uri="{FF2B5EF4-FFF2-40B4-BE49-F238E27FC236}">
                <a16:creationId xmlns:a16="http://schemas.microsoft.com/office/drawing/2014/main" id="{0CD860F8-6314-4E68-A4EB-068F03F51EFF}"/>
              </a:ext>
            </a:extLst>
          </p:cNvPr>
          <p:cNvSpPr/>
          <p:nvPr/>
        </p:nvSpPr>
        <p:spPr>
          <a:xfrm>
            <a:off x="540228" y="2651270"/>
            <a:ext cx="11378777" cy="3903889"/>
          </a:xfrm>
          <a:prstGeom prst="rect">
            <a:avLst/>
          </a:prstGeom>
        </p:spPr>
        <p:txBody>
          <a:bodyPr wrap="square">
            <a:spAutoFit/>
          </a:bodyPr>
          <a:lstStyle/>
          <a:p>
            <a:pPr marL="342900" indent="-342900" algn="just">
              <a:lnSpc>
                <a:spcPct val="125000"/>
              </a:lnSpc>
              <a:buFont typeface="Arial" panose="020B0604020202020204" pitchFamily="34" charset="0"/>
              <a:buChar char="•"/>
            </a:pPr>
            <a:r>
              <a:rPr lang="zh-CN" altLang="en-US" sz="2000" dirty="0"/>
              <a:t>对于输入 </a:t>
            </a:r>
            <a:r>
              <a:rPr lang="en-US" altLang="zh-CN" sz="2000" dirty="0"/>
              <a:t>I </a:t>
            </a:r>
            <a:r>
              <a:rPr lang="zh-CN" altLang="en-US" sz="2000" dirty="0"/>
              <a:t>和目标序列 </a:t>
            </a:r>
            <a:r>
              <a:rPr lang="en-US" altLang="zh-CN" sz="2000" dirty="0"/>
              <a:t>S </a:t>
            </a:r>
            <a:r>
              <a:rPr lang="zh-CN" altLang="en-US" sz="2000" dirty="0"/>
              <a:t>构成的样本 </a:t>
            </a:r>
            <a:r>
              <a:rPr lang="en-US" altLang="zh-CN" sz="2000" dirty="0"/>
              <a:t>(I, S) </a:t>
            </a:r>
            <a:r>
              <a:rPr lang="zh-CN" altLang="en-US" sz="2000" dirty="0"/>
              <a:t>，目标是最大化似然函数 </a:t>
            </a:r>
            <a:r>
              <a:rPr lang="en-US" altLang="zh-CN" sz="2000" dirty="0"/>
              <a:t>P(S|I) </a:t>
            </a:r>
            <a:r>
              <a:rPr lang="zh-CN" altLang="en-US" sz="2000" dirty="0"/>
              <a:t>，似然函数是被拆解成条件概率的连乘形式，而每个词的条件概率求解过程中，</a:t>
            </a:r>
            <a:r>
              <a:rPr lang="en-US" altLang="zh-CN" sz="2000" dirty="0"/>
              <a:t>RNN</a:t>
            </a:r>
            <a:r>
              <a:rPr lang="zh-CN" altLang="en-US" sz="2000" dirty="0"/>
              <a:t>接受的输入信息包括上一时刻的隐状态以及上一时刻的词</a:t>
            </a:r>
          </a:p>
          <a:p>
            <a:pPr marL="342900" indent="-342900" algn="just">
              <a:lnSpc>
                <a:spcPct val="125000"/>
              </a:lnSpc>
              <a:buFont typeface="Arial" panose="020B0604020202020204" pitchFamily="34" charset="0"/>
              <a:buChar char="•"/>
            </a:pPr>
            <a:r>
              <a:rPr lang="zh-CN" altLang="en-US" sz="2000" dirty="0"/>
              <a:t>训练时，上一时刻的词在训练过程中是被指定为目标序列 </a:t>
            </a:r>
            <a:r>
              <a:rPr lang="en-US" altLang="zh-CN" sz="2000" dirty="0"/>
              <a:t>S </a:t>
            </a:r>
            <a:r>
              <a:rPr lang="zh-CN" altLang="en-US" sz="2000" dirty="0"/>
              <a:t>中的词的，也就是说它是“正确的”</a:t>
            </a:r>
            <a:endParaRPr lang="en-US" altLang="zh-CN" sz="2000" dirty="0"/>
          </a:p>
          <a:p>
            <a:pPr marL="342900" indent="-342900" algn="just">
              <a:lnSpc>
                <a:spcPct val="125000"/>
              </a:lnSpc>
              <a:buFont typeface="Arial" panose="020B0604020202020204" pitchFamily="34" charset="0"/>
              <a:buChar char="•"/>
            </a:pPr>
            <a:r>
              <a:rPr lang="zh-CN" altLang="en-US" sz="2000" dirty="0"/>
              <a:t>测试时，“正确的”上一时刻目标词是不知道的，取而代之的是由模型生成的词，这就带来了训练和测试的不统一。如果测试过程中的某个时刻生成了错误的词，那么这个错误会被快速放大，因为生成的这段序列很有可能没在训练过程中出现过。</a:t>
            </a:r>
          </a:p>
          <a:p>
            <a:pPr marL="342900" indent="-342900" algn="just">
              <a:lnSpc>
                <a:spcPct val="125000"/>
              </a:lnSpc>
              <a:buFont typeface="Arial" panose="020B0604020202020204" pitchFamily="34" charset="0"/>
              <a:buChar char="•"/>
            </a:pPr>
            <a:r>
              <a:rPr lang="zh-CN" altLang="en-US" sz="2000" dirty="0"/>
              <a:t>作者在</a:t>
            </a:r>
            <a:r>
              <a:rPr lang="en-US" altLang="zh-CN" sz="2000" dirty="0"/>
              <a:t>RNN</a:t>
            </a:r>
            <a:r>
              <a:rPr lang="zh-CN" altLang="en-US" sz="2000" dirty="0"/>
              <a:t>的训练过程中做一些变化：</a:t>
            </a:r>
            <a:r>
              <a:rPr lang="en-US" altLang="zh-CN" sz="2000" dirty="0"/>
              <a:t>Scheduled Sampling</a:t>
            </a:r>
            <a:r>
              <a:rPr lang="zh-CN" altLang="en-US" sz="2000" dirty="0"/>
              <a:t>就是指</a:t>
            </a:r>
            <a:r>
              <a:rPr lang="en-US" altLang="zh-CN" sz="2000" dirty="0"/>
              <a:t>RNN</a:t>
            </a:r>
            <a:r>
              <a:rPr lang="zh-CN" altLang="en-US" sz="2000" dirty="0"/>
              <a:t>在训练时会随机使用模型真实输出来作为下一个时刻的输入，而不像原先那样只会使用目标词来作为下一时刻的输入。这种方式可以强迫模型在训练过程中“学会”如何处理错误。</a:t>
            </a:r>
          </a:p>
        </p:txBody>
      </p:sp>
      <p:sp>
        <p:nvSpPr>
          <p:cNvPr id="6" name="矩形 5">
            <a:extLst>
              <a:ext uri="{FF2B5EF4-FFF2-40B4-BE49-F238E27FC236}">
                <a16:creationId xmlns:a16="http://schemas.microsoft.com/office/drawing/2014/main" id="{F1E15CE5-C0A1-49F0-9447-5D14C99B0E4D}"/>
              </a:ext>
            </a:extLst>
          </p:cNvPr>
          <p:cNvSpPr/>
          <p:nvPr/>
        </p:nvSpPr>
        <p:spPr>
          <a:xfrm>
            <a:off x="540228" y="2189605"/>
            <a:ext cx="7769706" cy="461665"/>
          </a:xfrm>
          <a:prstGeom prst="rect">
            <a:avLst/>
          </a:prstGeom>
        </p:spPr>
        <p:txBody>
          <a:bodyPr wrap="square">
            <a:spAutoFit/>
          </a:bodyPr>
          <a:lstStyle/>
          <a:p>
            <a:r>
              <a:rPr lang="en-US" altLang="zh-CN" sz="2400" dirty="0"/>
              <a:t>RNN</a:t>
            </a:r>
            <a:r>
              <a:rPr lang="zh-CN" altLang="en-US" sz="2400" dirty="0"/>
              <a:t>的训练和测试过程其实存在不统一的地方</a:t>
            </a:r>
          </a:p>
        </p:txBody>
      </p:sp>
      <p:pic>
        <p:nvPicPr>
          <p:cNvPr id="7" name="图片 6">
            <a:extLst>
              <a:ext uri="{FF2B5EF4-FFF2-40B4-BE49-F238E27FC236}">
                <a16:creationId xmlns:a16="http://schemas.microsoft.com/office/drawing/2014/main" id="{12D2CBA9-F9BF-4B20-ADDF-4F2E44DBDC71}"/>
              </a:ext>
            </a:extLst>
          </p:cNvPr>
          <p:cNvPicPr>
            <a:picLocks noChangeAspect="1"/>
          </p:cNvPicPr>
          <p:nvPr/>
        </p:nvPicPr>
        <p:blipFill>
          <a:blip r:embed="rId3"/>
          <a:stretch>
            <a:fillRect/>
          </a:stretch>
        </p:blipFill>
        <p:spPr>
          <a:xfrm>
            <a:off x="7280694" y="-26042"/>
            <a:ext cx="4240587" cy="2754312"/>
          </a:xfrm>
          <a:prstGeom prst="rect">
            <a:avLst/>
          </a:prstGeom>
        </p:spPr>
      </p:pic>
    </p:spTree>
    <p:extLst>
      <p:ext uri="{BB962C8B-B14F-4D97-AF65-F5344CB8AC3E}">
        <p14:creationId xmlns:p14="http://schemas.microsoft.com/office/powerpoint/2010/main" val="57404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938"/>
            <a:ext cx="10850563" cy="644885"/>
          </a:xfrm>
        </p:spPr>
        <p:txBody>
          <a:bodyPr>
            <a:normAutofit fontScale="90000"/>
          </a:bodyPr>
          <a:lstStyle/>
          <a:p>
            <a:pPr algn="just">
              <a:lnSpc>
                <a:spcPct val="125000"/>
              </a:lnSpc>
              <a:spcBef>
                <a:spcPts val="400"/>
              </a:spcBef>
            </a:pPr>
            <a:r>
              <a:rPr lang="zh-CN" altLang="en-US" dirty="0"/>
              <a:t>减小</a:t>
            </a:r>
            <a:r>
              <a:rPr lang="en-US" altLang="zh-CN" dirty="0"/>
              <a:t>beam search</a:t>
            </a:r>
            <a:r>
              <a:rPr lang="zh-CN" altLang="en-US" dirty="0"/>
              <a:t>的</a:t>
            </a:r>
            <a:r>
              <a:rPr lang="en-US" altLang="zh-CN" dirty="0"/>
              <a:t>beam size</a:t>
            </a:r>
            <a:endParaRPr lang="zh-CN" altLang="en-US" dirty="0"/>
          </a:p>
        </p:txBody>
      </p:sp>
      <p:sp>
        <p:nvSpPr>
          <p:cNvPr id="5" name="矩形 4">
            <a:extLst>
              <a:ext uri="{FF2B5EF4-FFF2-40B4-BE49-F238E27FC236}">
                <a16:creationId xmlns:a16="http://schemas.microsoft.com/office/drawing/2014/main" id="{493B3D22-A09F-4429-96C7-4765EC1EDD7C}"/>
              </a:ext>
            </a:extLst>
          </p:cNvPr>
          <p:cNvSpPr/>
          <p:nvPr/>
        </p:nvSpPr>
        <p:spPr>
          <a:xfrm>
            <a:off x="670718" y="1025064"/>
            <a:ext cx="10850563" cy="923330"/>
          </a:xfrm>
          <a:prstGeom prst="rect">
            <a:avLst/>
          </a:prstGeom>
        </p:spPr>
        <p:txBody>
          <a:bodyPr wrap="square">
            <a:spAutoFit/>
          </a:bodyPr>
          <a:lstStyle/>
          <a:p>
            <a:r>
              <a:rPr lang="zh-CN" altLang="en-US" dirty="0"/>
              <a:t>我们需要翻译中文“我是中国人”</a:t>
            </a:r>
            <a:r>
              <a:rPr lang="en-US" altLang="zh-CN" dirty="0"/>
              <a:t>---&gt;</a:t>
            </a:r>
            <a:r>
              <a:rPr lang="zh-CN" altLang="en-US" dirty="0"/>
              <a:t>英文“</a:t>
            </a:r>
            <a:r>
              <a:rPr lang="en-US" altLang="zh-CN" dirty="0"/>
              <a:t>I am Chinese”</a:t>
            </a:r>
          </a:p>
          <a:p>
            <a:r>
              <a:rPr lang="zh-CN" altLang="en-US" dirty="0"/>
              <a:t>假设我们的词表大小只有三个单词就是</a:t>
            </a:r>
            <a:r>
              <a:rPr lang="en-US" altLang="zh-CN" dirty="0"/>
              <a:t>I am Chinese</a:t>
            </a:r>
            <a:r>
              <a:rPr lang="zh-CN" altLang="en-US" dirty="0"/>
              <a:t>。选取</a:t>
            </a:r>
            <a:r>
              <a:rPr lang="en-US" altLang="zh-CN" dirty="0"/>
              <a:t>beam size</a:t>
            </a:r>
            <a:r>
              <a:rPr lang="zh-CN" altLang="en-US" dirty="0"/>
              <a:t>为</a:t>
            </a:r>
            <a:r>
              <a:rPr lang="en-US" altLang="zh-CN" dirty="0"/>
              <a:t>2</a:t>
            </a:r>
          </a:p>
          <a:p>
            <a:r>
              <a:rPr lang="zh-CN" altLang="en-US" dirty="0"/>
              <a:t>在第一次的输出，我们选取概率最大的</a:t>
            </a:r>
            <a:r>
              <a:rPr lang="en-US" altLang="zh-CN" dirty="0"/>
              <a:t>"I"</a:t>
            </a:r>
            <a:r>
              <a:rPr lang="zh-CN" altLang="en-US" dirty="0"/>
              <a:t>和</a:t>
            </a:r>
            <a:r>
              <a:rPr lang="en-US" altLang="zh-CN" dirty="0"/>
              <a:t>"am"</a:t>
            </a:r>
            <a:r>
              <a:rPr lang="zh-CN" altLang="en-US" dirty="0"/>
              <a:t>两个单词，而不是只挑选一个概率最大的单词。</a:t>
            </a:r>
            <a:endParaRPr lang="en-US" altLang="zh-CN" dirty="0"/>
          </a:p>
        </p:txBody>
      </p:sp>
      <p:sp>
        <p:nvSpPr>
          <p:cNvPr id="9" name="矩形 8">
            <a:extLst>
              <a:ext uri="{FF2B5EF4-FFF2-40B4-BE49-F238E27FC236}">
                <a16:creationId xmlns:a16="http://schemas.microsoft.com/office/drawing/2014/main" id="{25ED3CD4-AA34-486E-85C4-D7B1E6419026}"/>
              </a:ext>
            </a:extLst>
          </p:cNvPr>
          <p:cNvSpPr/>
          <p:nvPr/>
        </p:nvSpPr>
        <p:spPr>
          <a:xfrm>
            <a:off x="670715" y="3225095"/>
            <a:ext cx="3704061" cy="646331"/>
          </a:xfrm>
          <a:prstGeom prst="rect">
            <a:avLst/>
          </a:prstGeom>
        </p:spPr>
        <p:txBody>
          <a:bodyPr wrap="square">
            <a:spAutoFit/>
          </a:bodyPr>
          <a:lstStyle/>
          <a:p>
            <a:r>
              <a:rPr lang="zh-CN" altLang="en-US" dirty="0"/>
              <a:t>把“</a:t>
            </a:r>
            <a:r>
              <a:rPr lang="en-US" altLang="zh-CN" dirty="0"/>
              <a:t>I”</a:t>
            </a:r>
            <a:r>
              <a:rPr lang="zh-CN" altLang="en-US" dirty="0"/>
              <a:t>单词作为下一个</a:t>
            </a:r>
            <a:r>
              <a:rPr lang="en-US" altLang="zh-CN" dirty="0"/>
              <a:t>decoder</a:t>
            </a:r>
            <a:r>
              <a:rPr lang="zh-CN" altLang="en-US" dirty="0"/>
              <a:t>的输入算一遍得到</a:t>
            </a:r>
            <a:r>
              <a:rPr lang="en-US" altLang="zh-CN" dirty="0"/>
              <a:t>y2</a:t>
            </a:r>
            <a:r>
              <a:rPr lang="zh-CN" altLang="en-US" dirty="0"/>
              <a:t>的输出概率分布</a:t>
            </a:r>
            <a:endParaRPr lang="en-US" altLang="zh-CN" dirty="0"/>
          </a:p>
        </p:txBody>
      </p:sp>
      <p:pic>
        <p:nvPicPr>
          <p:cNvPr id="10" name="图片 9">
            <a:extLst>
              <a:ext uri="{FF2B5EF4-FFF2-40B4-BE49-F238E27FC236}">
                <a16:creationId xmlns:a16="http://schemas.microsoft.com/office/drawing/2014/main" id="{F4E6C4F5-3ADE-4C1D-86CB-7E29D117EA3E}"/>
              </a:ext>
            </a:extLst>
          </p:cNvPr>
          <p:cNvPicPr>
            <a:picLocks noChangeAspect="1"/>
          </p:cNvPicPr>
          <p:nvPr/>
        </p:nvPicPr>
        <p:blipFill rotWithShape="1">
          <a:blip r:embed="rId3"/>
          <a:srcRect r="3170" b="4473"/>
          <a:stretch/>
        </p:blipFill>
        <p:spPr>
          <a:xfrm>
            <a:off x="670715" y="3914004"/>
            <a:ext cx="4779826" cy="1440856"/>
          </a:xfrm>
          <a:prstGeom prst="rect">
            <a:avLst/>
          </a:prstGeom>
        </p:spPr>
      </p:pic>
      <p:pic>
        <p:nvPicPr>
          <p:cNvPr id="11" name="图片 10">
            <a:extLst>
              <a:ext uri="{FF2B5EF4-FFF2-40B4-BE49-F238E27FC236}">
                <a16:creationId xmlns:a16="http://schemas.microsoft.com/office/drawing/2014/main" id="{9165FC8B-7B44-4A35-A5B0-2B19FF96F1B4}"/>
              </a:ext>
            </a:extLst>
          </p:cNvPr>
          <p:cNvPicPr>
            <a:picLocks noChangeAspect="1"/>
          </p:cNvPicPr>
          <p:nvPr/>
        </p:nvPicPr>
        <p:blipFill rotWithShape="1">
          <a:blip r:embed="rId4"/>
          <a:srcRect t="3460" r="3818" b="1"/>
          <a:stretch/>
        </p:blipFill>
        <p:spPr>
          <a:xfrm>
            <a:off x="6286279" y="3887342"/>
            <a:ext cx="4936320" cy="1507050"/>
          </a:xfrm>
          <a:prstGeom prst="rect">
            <a:avLst/>
          </a:prstGeom>
        </p:spPr>
      </p:pic>
      <p:sp>
        <p:nvSpPr>
          <p:cNvPr id="12" name="矩形 11">
            <a:extLst>
              <a:ext uri="{FF2B5EF4-FFF2-40B4-BE49-F238E27FC236}">
                <a16:creationId xmlns:a16="http://schemas.microsoft.com/office/drawing/2014/main" id="{F861BB0D-F730-4B0A-AA0B-3130BE78B6AF}"/>
              </a:ext>
            </a:extLst>
          </p:cNvPr>
          <p:cNvSpPr/>
          <p:nvPr/>
        </p:nvSpPr>
        <p:spPr>
          <a:xfrm>
            <a:off x="6689900" y="3219946"/>
            <a:ext cx="3932662" cy="646331"/>
          </a:xfrm>
          <a:prstGeom prst="rect">
            <a:avLst/>
          </a:prstGeom>
        </p:spPr>
        <p:txBody>
          <a:bodyPr wrap="square">
            <a:spAutoFit/>
          </a:bodyPr>
          <a:lstStyle/>
          <a:p>
            <a:pPr algn="just"/>
            <a:r>
              <a:rPr lang="zh-CN" altLang="en-US" dirty="0"/>
              <a:t>把“</a:t>
            </a:r>
            <a:r>
              <a:rPr lang="en-US" altLang="zh-CN" dirty="0"/>
              <a:t>am”</a:t>
            </a:r>
            <a:r>
              <a:rPr lang="zh-CN" altLang="en-US" dirty="0"/>
              <a:t>单词作为下一个</a:t>
            </a:r>
            <a:r>
              <a:rPr lang="en-US" altLang="zh-CN" dirty="0"/>
              <a:t>decoder</a:t>
            </a:r>
            <a:r>
              <a:rPr lang="zh-CN" altLang="en-US" dirty="0"/>
              <a:t>的输入算一遍也得到</a:t>
            </a:r>
            <a:r>
              <a:rPr lang="en-US" altLang="zh-CN" dirty="0"/>
              <a:t>y2</a:t>
            </a:r>
            <a:r>
              <a:rPr lang="zh-CN" altLang="en-US" dirty="0"/>
              <a:t>的输出概率分布。</a:t>
            </a:r>
          </a:p>
        </p:txBody>
      </p:sp>
      <p:sp>
        <p:nvSpPr>
          <p:cNvPr id="13" name="矩形 12">
            <a:extLst>
              <a:ext uri="{FF2B5EF4-FFF2-40B4-BE49-F238E27FC236}">
                <a16:creationId xmlns:a16="http://schemas.microsoft.com/office/drawing/2014/main" id="{067E4CE7-27C2-4E07-859B-B7840312DF78}"/>
              </a:ext>
            </a:extLst>
          </p:cNvPr>
          <p:cNvSpPr/>
          <p:nvPr/>
        </p:nvSpPr>
        <p:spPr>
          <a:xfrm>
            <a:off x="670715" y="5436970"/>
            <a:ext cx="11068973" cy="1477328"/>
          </a:xfrm>
          <a:prstGeom prst="rect">
            <a:avLst/>
          </a:prstGeom>
        </p:spPr>
        <p:txBody>
          <a:bodyPr wrap="square">
            <a:spAutoFit/>
          </a:bodyPr>
          <a:lstStyle/>
          <a:p>
            <a:r>
              <a:rPr lang="zh-CN" altLang="en-US" dirty="0"/>
              <a:t>那么此时我们由于我们的</a:t>
            </a:r>
            <a:r>
              <a:rPr lang="en-US" altLang="zh-CN" dirty="0"/>
              <a:t>beam size</a:t>
            </a:r>
            <a:r>
              <a:rPr lang="zh-CN" altLang="en-US" dirty="0"/>
              <a:t>为</a:t>
            </a:r>
            <a:r>
              <a:rPr lang="en-US" altLang="zh-CN" dirty="0"/>
              <a:t>2</a:t>
            </a:r>
            <a:r>
              <a:rPr lang="zh-CN" altLang="en-US" dirty="0"/>
              <a:t>，也就是我们只能保留概率最大的两个序列，此时我们可以计算所有的序列概率：</a:t>
            </a:r>
          </a:p>
          <a:p>
            <a:r>
              <a:rPr lang="en-US" altLang="zh-CN" dirty="0"/>
              <a:t>" I </a:t>
            </a:r>
            <a:r>
              <a:rPr lang="en-US" altLang="zh-CN" dirty="0" err="1"/>
              <a:t>I</a:t>
            </a:r>
            <a:r>
              <a:rPr lang="en-US" altLang="zh-CN" dirty="0"/>
              <a:t>” = 0.4*0.3      </a:t>
            </a:r>
            <a:r>
              <a:rPr lang="en-US" altLang="zh-CN" dirty="0">
                <a:solidFill>
                  <a:srgbClr val="FF0000"/>
                </a:solidFill>
              </a:rPr>
              <a:t>"I am" = 0.4*0.6</a:t>
            </a:r>
            <a:r>
              <a:rPr lang="en-US" altLang="zh-CN" dirty="0"/>
              <a:t>        "I Chinese" = 0.4*0.1</a:t>
            </a:r>
          </a:p>
          <a:p>
            <a:r>
              <a:rPr lang="en-US" altLang="zh-CN" dirty="0"/>
              <a:t>"am I" = 0.5*0.3   "am </a:t>
            </a:r>
            <a:r>
              <a:rPr lang="en-US" altLang="zh-CN" dirty="0" err="1"/>
              <a:t>am</a:t>
            </a:r>
            <a:r>
              <a:rPr lang="en-US" altLang="zh-CN" dirty="0"/>
              <a:t>" = 0.5*0.3    </a:t>
            </a:r>
            <a:r>
              <a:rPr lang="en-US" altLang="zh-CN" dirty="0">
                <a:solidFill>
                  <a:srgbClr val="FF0000"/>
                </a:solidFill>
              </a:rPr>
              <a:t>"am Chinese" = 0.5*0.4</a:t>
            </a:r>
          </a:p>
          <a:p>
            <a:r>
              <a:rPr lang="zh-CN" altLang="en-US" dirty="0"/>
              <a:t>不断重复这个过程，直到遇到结束符为止。</a:t>
            </a:r>
          </a:p>
        </p:txBody>
      </p:sp>
      <p:pic>
        <p:nvPicPr>
          <p:cNvPr id="16" name="图片 15">
            <a:extLst>
              <a:ext uri="{FF2B5EF4-FFF2-40B4-BE49-F238E27FC236}">
                <a16:creationId xmlns:a16="http://schemas.microsoft.com/office/drawing/2014/main" id="{CE211970-8DE6-44F3-83DE-B5FEC8659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2139" y="5030588"/>
            <a:ext cx="1929142" cy="358623"/>
          </a:xfrm>
          <a:prstGeom prst="rect">
            <a:avLst/>
          </a:prstGeom>
        </p:spPr>
      </p:pic>
      <p:pic>
        <p:nvPicPr>
          <p:cNvPr id="17" name="图片 16">
            <a:extLst>
              <a:ext uri="{FF2B5EF4-FFF2-40B4-BE49-F238E27FC236}">
                <a16:creationId xmlns:a16="http://schemas.microsoft.com/office/drawing/2014/main" id="{68D096C3-BD71-4042-A1CF-6D1D822CC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458" y="5111739"/>
            <a:ext cx="1929142" cy="358623"/>
          </a:xfrm>
          <a:prstGeom prst="rect">
            <a:avLst/>
          </a:prstGeom>
        </p:spPr>
      </p:pic>
      <p:pic>
        <p:nvPicPr>
          <p:cNvPr id="3" name="图片 2">
            <a:extLst>
              <a:ext uri="{FF2B5EF4-FFF2-40B4-BE49-F238E27FC236}">
                <a16:creationId xmlns:a16="http://schemas.microsoft.com/office/drawing/2014/main" id="{A726C4E3-AB1D-453E-8E9B-D006FEE6CC08}"/>
              </a:ext>
            </a:extLst>
          </p:cNvPr>
          <p:cNvPicPr>
            <a:picLocks noChangeAspect="1"/>
          </p:cNvPicPr>
          <p:nvPr/>
        </p:nvPicPr>
        <p:blipFill>
          <a:blip r:embed="rId6"/>
          <a:stretch>
            <a:fillRect/>
          </a:stretch>
        </p:blipFill>
        <p:spPr>
          <a:xfrm>
            <a:off x="3427494" y="1885709"/>
            <a:ext cx="4779826" cy="1310357"/>
          </a:xfrm>
          <a:prstGeom prst="rect">
            <a:avLst/>
          </a:prstGeom>
        </p:spPr>
      </p:pic>
    </p:spTree>
    <p:extLst>
      <p:ext uri="{BB962C8B-B14F-4D97-AF65-F5344CB8AC3E}">
        <p14:creationId xmlns:p14="http://schemas.microsoft.com/office/powerpoint/2010/main" val="33778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938"/>
            <a:ext cx="10850563" cy="644885"/>
          </a:xfrm>
        </p:spPr>
        <p:txBody>
          <a:bodyPr>
            <a:normAutofit fontScale="90000"/>
          </a:bodyPr>
          <a:lstStyle/>
          <a:p>
            <a:pPr algn="just">
              <a:lnSpc>
                <a:spcPct val="125000"/>
              </a:lnSpc>
              <a:spcBef>
                <a:spcPts val="400"/>
              </a:spcBef>
            </a:pPr>
            <a:r>
              <a:rPr lang="zh-CN" altLang="en-US" dirty="0"/>
              <a:t>减小</a:t>
            </a:r>
            <a:r>
              <a:rPr lang="en-US" altLang="zh-CN" dirty="0"/>
              <a:t>beam search</a:t>
            </a:r>
            <a:r>
              <a:rPr lang="zh-CN" altLang="en-US" dirty="0"/>
              <a:t>的</a:t>
            </a:r>
            <a:r>
              <a:rPr lang="en-US" altLang="zh-CN" dirty="0"/>
              <a:t>beam size</a:t>
            </a:r>
            <a:endParaRPr lang="zh-CN" altLang="en-US" dirty="0"/>
          </a:p>
        </p:txBody>
      </p:sp>
      <p:sp>
        <p:nvSpPr>
          <p:cNvPr id="14" name="矩形 13">
            <a:extLst>
              <a:ext uri="{FF2B5EF4-FFF2-40B4-BE49-F238E27FC236}">
                <a16:creationId xmlns:a16="http://schemas.microsoft.com/office/drawing/2014/main" id="{6A1DAF79-243D-44DB-A66E-77A5AF7A6A02}"/>
              </a:ext>
            </a:extLst>
          </p:cNvPr>
          <p:cNvSpPr/>
          <p:nvPr/>
        </p:nvSpPr>
        <p:spPr>
          <a:xfrm>
            <a:off x="670718" y="1107391"/>
            <a:ext cx="10422852" cy="1210844"/>
          </a:xfrm>
          <a:prstGeom prst="rect">
            <a:avLst/>
          </a:prstGeom>
        </p:spPr>
        <p:txBody>
          <a:bodyPr wrap="square">
            <a:spAutoFit/>
          </a:bodyPr>
          <a:lstStyle/>
          <a:p>
            <a:pPr marL="342900" indent="-342900">
              <a:lnSpc>
                <a:spcPct val="125000"/>
              </a:lnSpc>
              <a:buFont typeface="Arial" panose="020B0604020202020204" pitchFamily="34" charset="0"/>
              <a:buChar char="•"/>
            </a:pPr>
            <a:r>
              <a:rPr lang="en-US" altLang="zh-CN" sz="2000" dirty="0"/>
              <a:t>Beam size</a:t>
            </a:r>
            <a:r>
              <a:rPr lang="zh-CN" altLang="en-US" sz="2000" dirty="0"/>
              <a:t>的选择一般越大结果越好</a:t>
            </a:r>
            <a:endParaRPr lang="en-US" altLang="zh-CN" sz="2000" dirty="0"/>
          </a:p>
          <a:p>
            <a:pPr marL="342900" indent="-342900">
              <a:lnSpc>
                <a:spcPct val="125000"/>
              </a:lnSpc>
              <a:buFont typeface="Arial" panose="020B0604020202020204" pitchFamily="34" charset="0"/>
              <a:buChar char="•"/>
            </a:pPr>
            <a:r>
              <a:rPr lang="zh-CN" altLang="en-US" sz="2000" dirty="0"/>
              <a:t>减小</a:t>
            </a:r>
            <a:r>
              <a:rPr lang="en-US" altLang="zh-CN" sz="2000" dirty="0"/>
              <a:t>beam size</a:t>
            </a:r>
            <a:r>
              <a:rPr lang="zh-CN" altLang="en-US" sz="2000" dirty="0"/>
              <a:t>会使生成的句子更新颖</a:t>
            </a:r>
            <a:endParaRPr lang="en-US" altLang="zh-CN" sz="2000" dirty="0"/>
          </a:p>
          <a:p>
            <a:pPr marL="342900" indent="-342900">
              <a:lnSpc>
                <a:spcPct val="125000"/>
              </a:lnSpc>
              <a:buFont typeface="Arial" panose="020B0604020202020204" pitchFamily="34" charset="0"/>
              <a:buChar char="•"/>
            </a:pPr>
            <a:r>
              <a:rPr lang="zh-CN" altLang="en-US" sz="2000" dirty="0"/>
              <a:t>减小</a:t>
            </a:r>
            <a:r>
              <a:rPr lang="en-US" altLang="zh-CN" sz="2000" dirty="0"/>
              <a:t>beam size</a:t>
            </a:r>
            <a:r>
              <a:rPr lang="zh-CN" altLang="en-US" sz="2000" dirty="0"/>
              <a:t>结果好说明</a:t>
            </a:r>
            <a:r>
              <a:rPr lang="en-US" altLang="zh-CN" sz="2000" dirty="0"/>
              <a:t>overfit</a:t>
            </a:r>
            <a:r>
              <a:rPr lang="zh-CN" altLang="en-US" sz="2000" dirty="0"/>
              <a:t>了，同时也说明减小</a:t>
            </a:r>
            <a:r>
              <a:rPr lang="en-US" altLang="zh-CN" sz="2000" dirty="0"/>
              <a:t>beam </a:t>
            </a:r>
            <a:r>
              <a:rPr lang="en-US" altLang="zh-CN" sz="2000" dirty="0" err="1"/>
              <a:t>siez</a:t>
            </a:r>
            <a:r>
              <a:rPr lang="zh-CN" altLang="en-US" sz="2000" dirty="0"/>
              <a:t>是</a:t>
            </a:r>
            <a:r>
              <a:rPr lang="en-US" altLang="zh-CN" sz="2000" dirty="0"/>
              <a:t>regularize</a:t>
            </a:r>
            <a:r>
              <a:rPr lang="zh-CN" altLang="en-US" sz="2000" dirty="0"/>
              <a:t>的一种方法</a:t>
            </a:r>
            <a:endParaRPr lang="en-US" altLang="zh-CN" dirty="0"/>
          </a:p>
        </p:txBody>
      </p:sp>
      <p:sp>
        <p:nvSpPr>
          <p:cNvPr id="3" name="矩形 2">
            <a:extLst>
              <a:ext uri="{FF2B5EF4-FFF2-40B4-BE49-F238E27FC236}">
                <a16:creationId xmlns:a16="http://schemas.microsoft.com/office/drawing/2014/main" id="{88B492A3-13F2-4217-9DD2-8509FCF2ECAC}"/>
              </a:ext>
            </a:extLst>
          </p:cNvPr>
          <p:cNvSpPr/>
          <p:nvPr/>
        </p:nvSpPr>
        <p:spPr>
          <a:xfrm>
            <a:off x="670718" y="5417575"/>
            <a:ext cx="10612633" cy="1211357"/>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dirty="0"/>
              <a:t>如果我们选出最好的候选句子，那么这个句子就会在</a:t>
            </a:r>
            <a:r>
              <a:rPr lang="en-US" altLang="zh-CN" sz="2000" dirty="0"/>
              <a:t>80</a:t>
            </a:r>
            <a:r>
              <a:rPr lang="zh-CN" altLang="en-US" sz="2000" dirty="0"/>
              <a:t>％</a:t>
            </a:r>
            <a:r>
              <a:rPr lang="en-US" altLang="zh-CN" sz="2000" dirty="0">
                <a:sym typeface="Wingdings" panose="05000000000000000000" pitchFamily="2" charset="2"/>
              </a:rPr>
              <a:t></a:t>
            </a:r>
            <a:r>
              <a:rPr lang="en-US" altLang="zh-CN" sz="2000" dirty="0"/>
              <a:t> 60</a:t>
            </a:r>
            <a:r>
              <a:rPr lang="zh-CN" altLang="en-US" sz="2000" dirty="0"/>
              <a:t>％的概率出现在训练集中。</a:t>
            </a:r>
            <a:endParaRPr lang="en-US" altLang="zh-CN" sz="2000" dirty="0"/>
          </a:p>
          <a:p>
            <a:pPr marL="342900" indent="-342900">
              <a:lnSpc>
                <a:spcPct val="125000"/>
              </a:lnSpc>
              <a:buFont typeface="Arial" panose="020B0604020202020204" pitchFamily="34" charset="0"/>
              <a:buChar char="•"/>
            </a:pPr>
            <a:r>
              <a:rPr lang="zh-CN" altLang="en-US" sz="2000" dirty="0"/>
              <a:t>如果我们反过来分析前</a:t>
            </a:r>
            <a:r>
              <a:rPr lang="en-US" altLang="zh-CN" sz="2000" dirty="0"/>
              <a:t>15</a:t>
            </a:r>
            <a:r>
              <a:rPr lang="zh-CN" altLang="en-US" sz="2000" dirty="0"/>
              <a:t>个生成的句子，大约一半的概率我们看到一个完全新颖的描述，但是仍然具有相似的</a:t>
            </a:r>
            <a:r>
              <a:rPr lang="en-US" altLang="zh-CN" sz="2000" dirty="0"/>
              <a:t>BLEU</a:t>
            </a:r>
            <a:r>
              <a:rPr lang="zh-CN" altLang="en-US" sz="2000" dirty="0"/>
              <a:t>得分，表明它们提供了健壮的多样性。</a:t>
            </a:r>
          </a:p>
        </p:txBody>
      </p:sp>
      <p:pic>
        <p:nvPicPr>
          <p:cNvPr id="4" name="图片 3">
            <a:extLst>
              <a:ext uri="{FF2B5EF4-FFF2-40B4-BE49-F238E27FC236}">
                <a16:creationId xmlns:a16="http://schemas.microsoft.com/office/drawing/2014/main" id="{95E52EE1-AEFC-4CAA-816E-BDFE76AF86A2}"/>
              </a:ext>
            </a:extLst>
          </p:cNvPr>
          <p:cNvPicPr>
            <a:picLocks noChangeAspect="1"/>
          </p:cNvPicPr>
          <p:nvPr/>
        </p:nvPicPr>
        <p:blipFill>
          <a:blip r:embed="rId3"/>
          <a:stretch>
            <a:fillRect/>
          </a:stretch>
        </p:blipFill>
        <p:spPr>
          <a:xfrm>
            <a:off x="1192696" y="2497676"/>
            <a:ext cx="5241574" cy="2310608"/>
          </a:xfrm>
          <a:prstGeom prst="rect">
            <a:avLst/>
          </a:prstGeom>
        </p:spPr>
      </p:pic>
      <p:sp>
        <p:nvSpPr>
          <p:cNvPr id="6" name="矩形 5">
            <a:extLst>
              <a:ext uri="{FF2B5EF4-FFF2-40B4-BE49-F238E27FC236}">
                <a16:creationId xmlns:a16="http://schemas.microsoft.com/office/drawing/2014/main" id="{E49F3854-2876-4903-860E-263C4DFF97D6}"/>
              </a:ext>
            </a:extLst>
          </p:cNvPr>
          <p:cNvSpPr/>
          <p:nvPr/>
        </p:nvSpPr>
        <p:spPr>
          <a:xfrm>
            <a:off x="1098430" y="4785562"/>
            <a:ext cx="7269192" cy="646331"/>
          </a:xfrm>
          <a:prstGeom prst="rect">
            <a:avLst/>
          </a:prstGeom>
        </p:spPr>
        <p:txBody>
          <a:bodyPr wrap="square">
            <a:spAutoFit/>
          </a:bodyPr>
          <a:lstStyle/>
          <a:p>
            <a:r>
              <a:rPr lang="en-US" altLang="zh-CN" dirty="0"/>
              <a:t>N-best examples from the MSCOCO test set. Bold lines indicate a</a:t>
            </a:r>
          </a:p>
          <a:p>
            <a:r>
              <a:rPr lang="en-US" altLang="zh-CN" dirty="0"/>
              <a:t>novel sentence not present in the training set.</a:t>
            </a:r>
            <a:endParaRPr lang="zh-CN" altLang="en-US" dirty="0"/>
          </a:p>
        </p:txBody>
      </p:sp>
    </p:spTree>
    <p:extLst>
      <p:ext uri="{BB962C8B-B14F-4D97-AF65-F5344CB8AC3E}">
        <p14:creationId xmlns:p14="http://schemas.microsoft.com/office/powerpoint/2010/main" val="1359059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155275"/>
            <a:ext cx="10850563" cy="644885"/>
          </a:xfrm>
        </p:spPr>
        <p:txBody>
          <a:bodyPr>
            <a:normAutofit fontScale="90000"/>
          </a:bodyPr>
          <a:lstStyle/>
          <a:p>
            <a:pPr algn="just">
              <a:lnSpc>
                <a:spcPct val="125000"/>
              </a:lnSpc>
              <a:spcBef>
                <a:spcPts val="400"/>
              </a:spcBef>
            </a:pPr>
            <a:r>
              <a:rPr lang="zh-CN" altLang="en-US" dirty="0"/>
              <a:t>评估</a:t>
            </a:r>
          </a:p>
        </p:txBody>
      </p:sp>
      <p:sp>
        <p:nvSpPr>
          <p:cNvPr id="11" name="矩形 10">
            <a:extLst>
              <a:ext uri="{FF2B5EF4-FFF2-40B4-BE49-F238E27FC236}">
                <a16:creationId xmlns:a16="http://schemas.microsoft.com/office/drawing/2014/main" id="{D3E8B100-1543-468C-BE6B-BB5BE0D3E8ED}"/>
              </a:ext>
            </a:extLst>
          </p:cNvPr>
          <p:cNvSpPr/>
          <p:nvPr/>
        </p:nvSpPr>
        <p:spPr>
          <a:xfrm>
            <a:off x="670718" y="4791446"/>
            <a:ext cx="10957689" cy="1523494"/>
          </a:xfrm>
          <a:prstGeom prst="rect">
            <a:avLst/>
          </a:prstGeom>
        </p:spPr>
        <p:txBody>
          <a:bodyPr wrap="square">
            <a:spAutoFit/>
          </a:bodyPr>
          <a:lstStyle/>
          <a:p>
            <a:pPr>
              <a:lnSpc>
                <a:spcPct val="125000"/>
              </a:lnSpc>
            </a:pPr>
            <a:r>
              <a:rPr lang="en-US" altLang="zh-CN" sz="2000" dirty="0"/>
              <a:t>2015</a:t>
            </a:r>
            <a:r>
              <a:rPr lang="zh-CN" altLang="en-US" sz="2000" dirty="0"/>
              <a:t>年</a:t>
            </a:r>
            <a:r>
              <a:rPr lang="en-US" altLang="zh-CN" sz="2000" dirty="0"/>
              <a:t>MS COCO</a:t>
            </a:r>
            <a:r>
              <a:rPr lang="zh-CN" altLang="en-US" sz="2000" dirty="0"/>
              <a:t>（</a:t>
            </a:r>
            <a:r>
              <a:rPr lang="en-US" altLang="zh-CN" sz="2000" dirty="0"/>
              <a:t>Microsoft Common Objects in Context</a:t>
            </a:r>
            <a:r>
              <a:rPr lang="zh-CN" altLang="en-US" sz="2000" dirty="0"/>
              <a:t>）挑战赛</a:t>
            </a:r>
            <a:r>
              <a:rPr lang="en-US" altLang="zh-CN" sz="2000" dirty="0"/>
              <a:t>image caption</a:t>
            </a:r>
            <a:r>
              <a:rPr lang="zh-CN" altLang="en-US" sz="2000" dirty="0"/>
              <a:t>任务第一名</a:t>
            </a:r>
            <a:endParaRPr lang="en-US" altLang="zh-CN" sz="2000" dirty="0"/>
          </a:p>
          <a:p>
            <a:pPr>
              <a:lnSpc>
                <a:spcPct val="125000"/>
              </a:lnSpc>
            </a:pPr>
            <a:r>
              <a:rPr lang="zh-CN" altLang="en-US" sz="2000" dirty="0"/>
              <a:t>这种</a:t>
            </a:r>
            <a:r>
              <a:rPr lang="en-US" altLang="zh-CN" sz="2000" dirty="0"/>
              <a:t>encoder-decoder</a:t>
            </a:r>
            <a:r>
              <a:rPr lang="zh-CN" altLang="en-US" sz="2000" dirty="0"/>
              <a:t>框架对后人做图像理解提供了一条鲜明的道路，接下来的几年在</a:t>
            </a:r>
            <a:r>
              <a:rPr lang="en-US" altLang="zh-CN" sz="2000" dirty="0"/>
              <a:t>MS COCO</a:t>
            </a:r>
            <a:r>
              <a:rPr lang="zh-CN" altLang="en-US" sz="2000" dirty="0"/>
              <a:t>挑战赛上几乎都是基于这种框架拿第一。</a:t>
            </a:r>
            <a:endParaRPr lang="en-US" altLang="zh-CN" sz="2000" dirty="0"/>
          </a:p>
          <a:p>
            <a:endParaRPr lang="zh-CN" altLang="en-US" dirty="0"/>
          </a:p>
        </p:txBody>
      </p:sp>
      <p:pic>
        <p:nvPicPr>
          <p:cNvPr id="14" name="图片 13">
            <a:extLst>
              <a:ext uri="{FF2B5EF4-FFF2-40B4-BE49-F238E27FC236}">
                <a16:creationId xmlns:a16="http://schemas.microsoft.com/office/drawing/2014/main" id="{B61BF8DF-C457-4921-8399-3051F9EED033}"/>
              </a:ext>
            </a:extLst>
          </p:cNvPr>
          <p:cNvPicPr>
            <a:picLocks noChangeAspect="1"/>
          </p:cNvPicPr>
          <p:nvPr/>
        </p:nvPicPr>
        <p:blipFill>
          <a:blip r:embed="rId3"/>
          <a:stretch>
            <a:fillRect/>
          </a:stretch>
        </p:blipFill>
        <p:spPr>
          <a:xfrm>
            <a:off x="781057" y="1179160"/>
            <a:ext cx="9974278" cy="3401191"/>
          </a:xfrm>
          <a:prstGeom prst="rect">
            <a:avLst/>
          </a:prstGeom>
        </p:spPr>
      </p:pic>
    </p:spTree>
    <p:extLst>
      <p:ext uri="{BB962C8B-B14F-4D97-AF65-F5344CB8AC3E}">
        <p14:creationId xmlns:p14="http://schemas.microsoft.com/office/powerpoint/2010/main" val="418903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155275"/>
            <a:ext cx="10850563" cy="644885"/>
          </a:xfrm>
        </p:spPr>
        <p:txBody>
          <a:bodyPr>
            <a:normAutofit fontScale="90000"/>
          </a:bodyPr>
          <a:lstStyle/>
          <a:p>
            <a:pPr algn="just">
              <a:lnSpc>
                <a:spcPct val="125000"/>
              </a:lnSpc>
              <a:spcBef>
                <a:spcPts val="400"/>
              </a:spcBef>
            </a:pPr>
            <a:r>
              <a:rPr lang="zh-CN" altLang="en-US" dirty="0"/>
              <a:t>评估</a:t>
            </a:r>
          </a:p>
        </p:txBody>
      </p:sp>
      <p:sp>
        <p:nvSpPr>
          <p:cNvPr id="15" name="矩形 14">
            <a:extLst>
              <a:ext uri="{FF2B5EF4-FFF2-40B4-BE49-F238E27FC236}">
                <a16:creationId xmlns:a16="http://schemas.microsoft.com/office/drawing/2014/main" id="{730C2ED5-354C-4C9E-B285-5878062E8F31}"/>
              </a:ext>
            </a:extLst>
          </p:cNvPr>
          <p:cNvSpPr/>
          <p:nvPr/>
        </p:nvSpPr>
        <p:spPr>
          <a:xfrm>
            <a:off x="822385" y="1028611"/>
            <a:ext cx="10698896" cy="646331"/>
          </a:xfrm>
          <a:prstGeom prst="rect">
            <a:avLst/>
          </a:prstGeom>
        </p:spPr>
        <p:txBody>
          <a:bodyPr wrap="square">
            <a:spAutoFit/>
          </a:bodyPr>
          <a:lstStyle/>
          <a:p>
            <a:pPr>
              <a:lnSpc>
                <a:spcPct val="125000"/>
              </a:lnSpc>
            </a:pPr>
            <a:r>
              <a:rPr lang="en-US" altLang="zh-CN" sz="2000" dirty="0"/>
              <a:t>Bleu</a:t>
            </a:r>
            <a:r>
              <a:rPr lang="zh-CN" altLang="en-US" sz="2000" dirty="0"/>
              <a:t>是一种文本评估算法，它是用来评估机器译文跟参考译文之间的匹配关系</a:t>
            </a:r>
            <a:endParaRPr lang="en-US" altLang="zh-CN" sz="2000" dirty="0"/>
          </a:p>
          <a:p>
            <a:pPr>
              <a:lnSpc>
                <a:spcPct val="125000"/>
              </a:lnSpc>
            </a:pPr>
            <a:r>
              <a:rPr lang="en-US" altLang="zh-CN" sz="2000" dirty="0"/>
              <a:t>Bleu</a:t>
            </a:r>
            <a:r>
              <a:rPr lang="zh-CN" altLang="en-US" sz="2000" dirty="0"/>
              <a:t>采用了</a:t>
            </a:r>
            <a:r>
              <a:rPr lang="en-US" altLang="zh-CN" sz="2000" dirty="0"/>
              <a:t>N-gram</a:t>
            </a:r>
            <a:r>
              <a:rPr lang="zh-CN" altLang="en-US" sz="2000" dirty="0"/>
              <a:t>的匹配规则，通过它能够算出比较译文和参考译文之间</a:t>
            </a:r>
            <a:r>
              <a:rPr lang="en-US" altLang="zh-CN" sz="2000" dirty="0"/>
              <a:t>n</a:t>
            </a:r>
            <a:r>
              <a:rPr lang="zh-CN" altLang="en-US" sz="2000" dirty="0"/>
              <a:t>组词的相似的一个占比。</a:t>
            </a:r>
          </a:p>
        </p:txBody>
      </p:sp>
      <p:sp>
        <p:nvSpPr>
          <p:cNvPr id="17" name="矩形 16">
            <a:extLst>
              <a:ext uri="{FF2B5EF4-FFF2-40B4-BE49-F238E27FC236}">
                <a16:creationId xmlns:a16="http://schemas.microsoft.com/office/drawing/2014/main" id="{3B35496A-E58C-496B-9ACA-AE03588CDE95}"/>
              </a:ext>
            </a:extLst>
          </p:cNvPr>
          <p:cNvSpPr/>
          <p:nvPr/>
        </p:nvSpPr>
        <p:spPr>
          <a:xfrm>
            <a:off x="670718" y="5728853"/>
            <a:ext cx="8473281" cy="646331"/>
          </a:xfrm>
          <a:prstGeom prst="rect">
            <a:avLst/>
          </a:prstGeom>
        </p:spPr>
        <p:txBody>
          <a:bodyPr wrap="square">
            <a:spAutoFit/>
          </a:bodyPr>
          <a:lstStyle/>
          <a:p>
            <a:pPr>
              <a:lnSpc>
                <a:spcPct val="125000"/>
              </a:lnSpc>
            </a:pPr>
            <a:r>
              <a:rPr lang="zh-CN" altLang="en-US" sz="2000"/>
              <a:t>一般情况</a:t>
            </a:r>
            <a:r>
              <a:rPr lang="en-US" altLang="zh-CN" sz="2000" dirty="0"/>
              <a:t>1-gram</a:t>
            </a:r>
            <a:r>
              <a:rPr lang="zh-CN" altLang="en-US" sz="2000" dirty="0"/>
              <a:t>可以代表原文有多少词被单独翻译出来，可以反映译文的</a:t>
            </a:r>
            <a:r>
              <a:rPr lang="zh-CN" altLang="en-US" sz="2000"/>
              <a:t>充分性，</a:t>
            </a:r>
            <a:r>
              <a:rPr lang="en-US" altLang="zh-CN" sz="2000" dirty="0"/>
              <a:t>2-gram</a:t>
            </a:r>
            <a:r>
              <a:rPr lang="zh-CN" altLang="en-US" sz="2000" dirty="0"/>
              <a:t>以上可以反映译文的流畅性</a:t>
            </a:r>
          </a:p>
        </p:txBody>
      </p:sp>
      <p:pic>
        <p:nvPicPr>
          <p:cNvPr id="18" name="图片 17">
            <a:extLst>
              <a:ext uri="{FF2B5EF4-FFF2-40B4-BE49-F238E27FC236}">
                <a16:creationId xmlns:a16="http://schemas.microsoft.com/office/drawing/2014/main" id="{8D15B6CA-0317-4358-8867-3D3B3E6ED9F9}"/>
              </a:ext>
            </a:extLst>
          </p:cNvPr>
          <p:cNvPicPr>
            <a:picLocks noChangeAspect="1"/>
          </p:cNvPicPr>
          <p:nvPr/>
        </p:nvPicPr>
        <p:blipFill>
          <a:blip r:embed="rId3"/>
          <a:stretch>
            <a:fillRect/>
          </a:stretch>
        </p:blipFill>
        <p:spPr>
          <a:xfrm>
            <a:off x="822385" y="2412498"/>
            <a:ext cx="2143125" cy="1285875"/>
          </a:xfrm>
          <a:prstGeom prst="rect">
            <a:avLst/>
          </a:prstGeom>
        </p:spPr>
      </p:pic>
      <p:pic>
        <p:nvPicPr>
          <p:cNvPr id="19" name="图片 18">
            <a:extLst>
              <a:ext uri="{FF2B5EF4-FFF2-40B4-BE49-F238E27FC236}">
                <a16:creationId xmlns:a16="http://schemas.microsoft.com/office/drawing/2014/main" id="{06AB3885-600F-4142-8330-178EB25222B0}"/>
              </a:ext>
            </a:extLst>
          </p:cNvPr>
          <p:cNvPicPr>
            <a:picLocks noChangeAspect="1"/>
          </p:cNvPicPr>
          <p:nvPr/>
        </p:nvPicPr>
        <p:blipFill>
          <a:blip r:embed="rId4"/>
          <a:stretch>
            <a:fillRect/>
          </a:stretch>
        </p:blipFill>
        <p:spPr>
          <a:xfrm>
            <a:off x="789511" y="4002203"/>
            <a:ext cx="3200400" cy="1457325"/>
          </a:xfrm>
          <a:prstGeom prst="rect">
            <a:avLst/>
          </a:prstGeom>
        </p:spPr>
      </p:pic>
    </p:spTree>
    <p:extLst>
      <p:ext uri="{BB962C8B-B14F-4D97-AF65-F5344CB8AC3E}">
        <p14:creationId xmlns:p14="http://schemas.microsoft.com/office/powerpoint/2010/main" val="3353529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155275"/>
            <a:ext cx="10850563" cy="644885"/>
          </a:xfrm>
        </p:spPr>
        <p:txBody>
          <a:bodyPr>
            <a:normAutofit fontScale="90000"/>
          </a:bodyPr>
          <a:lstStyle/>
          <a:p>
            <a:pPr algn="just">
              <a:lnSpc>
                <a:spcPct val="125000"/>
              </a:lnSpc>
              <a:spcBef>
                <a:spcPts val="400"/>
              </a:spcBef>
            </a:pPr>
            <a:r>
              <a:rPr lang="zh-CN" altLang="en-US" dirty="0"/>
              <a:t>评估</a:t>
            </a:r>
          </a:p>
        </p:txBody>
      </p:sp>
      <p:sp>
        <p:nvSpPr>
          <p:cNvPr id="15" name="矩形 14">
            <a:extLst>
              <a:ext uri="{FF2B5EF4-FFF2-40B4-BE49-F238E27FC236}">
                <a16:creationId xmlns:a16="http://schemas.microsoft.com/office/drawing/2014/main" id="{730C2ED5-354C-4C9E-B285-5878062E8F31}"/>
              </a:ext>
            </a:extLst>
          </p:cNvPr>
          <p:cNvSpPr/>
          <p:nvPr/>
        </p:nvSpPr>
        <p:spPr>
          <a:xfrm>
            <a:off x="822385" y="917296"/>
            <a:ext cx="10698896" cy="646331"/>
          </a:xfrm>
          <a:prstGeom prst="rect">
            <a:avLst/>
          </a:prstGeom>
        </p:spPr>
        <p:txBody>
          <a:bodyPr wrap="square">
            <a:spAutoFit/>
          </a:bodyPr>
          <a:lstStyle/>
          <a:p>
            <a:pPr>
              <a:lnSpc>
                <a:spcPct val="125000"/>
              </a:lnSpc>
            </a:pPr>
            <a:r>
              <a:rPr lang="zh-CN" altLang="en-US" sz="2000" dirty="0"/>
              <a:t>原文：猫坐在垫子上</a:t>
            </a:r>
          </a:p>
          <a:p>
            <a:pPr>
              <a:lnSpc>
                <a:spcPct val="125000"/>
              </a:lnSpc>
            </a:pPr>
            <a:r>
              <a:rPr lang="zh-CN" altLang="en-US" sz="2000" dirty="0"/>
              <a:t>机器译文： </a:t>
            </a:r>
            <a:r>
              <a:rPr lang="en-US" altLang="zh-CN" sz="2000" dirty="0"/>
              <a:t>the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a:t>
            </a:r>
          </a:p>
          <a:p>
            <a:pPr>
              <a:lnSpc>
                <a:spcPct val="125000"/>
              </a:lnSpc>
            </a:pPr>
            <a:r>
              <a:rPr lang="zh-CN" altLang="en-US" sz="2000" dirty="0"/>
              <a:t>参考译文：</a:t>
            </a:r>
            <a:r>
              <a:rPr lang="en-US" altLang="zh-CN" sz="2000" dirty="0"/>
              <a:t>The cat is on the mat.</a:t>
            </a:r>
            <a:endParaRPr lang="zh-CN" altLang="en-US" sz="2000" dirty="0"/>
          </a:p>
        </p:txBody>
      </p:sp>
      <p:sp>
        <p:nvSpPr>
          <p:cNvPr id="3" name="矩形 2">
            <a:extLst>
              <a:ext uri="{FF2B5EF4-FFF2-40B4-BE49-F238E27FC236}">
                <a16:creationId xmlns:a16="http://schemas.microsoft.com/office/drawing/2014/main" id="{D0CE4BC4-05EE-46BC-B91C-3A7BC16C9345}"/>
              </a:ext>
            </a:extLst>
          </p:cNvPr>
          <p:cNvSpPr/>
          <p:nvPr/>
        </p:nvSpPr>
        <p:spPr>
          <a:xfrm>
            <a:off x="822385" y="2334126"/>
            <a:ext cx="11099321" cy="1593450"/>
          </a:xfrm>
          <a:prstGeom prst="rect">
            <a:avLst/>
          </a:prstGeom>
        </p:spPr>
        <p:txBody>
          <a:bodyPr wrap="square">
            <a:spAutoFit/>
          </a:bodyPr>
          <a:lstStyle/>
          <a:p>
            <a:pPr>
              <a:lnSpc>
                <a:spcPct val="125000"/>
              </a:lnSpc>
            </a:pPr>
            <a:r>
              <a:rPr lang="en-US" altLang="zh-CN" sz="2000" dirty="0"/>
              <a:t>BLEU</a:t>
            </a:r>
            <a:r>
              <a:rPr lang="zh-CN" altLang="en-US" sz="2000" dirty="0"/>
              <a:t>修正了这个算法，提出取机器翻译译文</a:t>
            </a:r>
            <a:r>
              <a:rPr lang="en-US" altLang="zh-CN" sz="2000" dirty="0"/>
              <a:t>N-gram</a:t>
            </a:r>
            <a:r>
              <a:rPr lang="zh-CN" altLang="en-US" sz="2000" dirty="0"/>
              <a:t>的出现次数和参考译文中</a:t>
            </a:r>
            <a:r>
              <a:rPr lang="en-US" altLang="zh-CN" sz="2000" dirty="0"/>
              <a:t>N-gram</a:t>
            </a:r>
            <a:r>
              <a:rPr lang="zh-CN" altLang="en-US" sz="2000" dirty="0"/>
              <a:t>最大出现次数中的最小值的算法，具体如下：</a:t>
            </a:r>
            <a:endParaRPr lang="en-US" altLang="zh-CN" sz="2000" dirty="0"/>
          </a:p>
          <a:p>
            <a:pPr>
              <a:lnSpc>
                <a:spcPct val="125000"/>
              </a:lnSpc>
            </a:pPr>
            <a:endParaRPr lang="zh-CN" altLang="en-US" sz="2000" dirty="0"/>
          </a:p>
          <a:p>
            <a:pPr>
              <a:lnSpc>
                <a:spcPct val="125000"/>
              </a:lnSpc>
            </a:pPr>
            <a:endParaRPr lang="en-US" altLang="zh-CN" sz="2000" dirty="0"/>
          </a:p>
        </p:txBody>
      </p:sp>
      <p:sp>
        <p:nvSpPr>
          <p:cNvPr id="5" name="矩形 4">
            <a:extLst>
              <a:ext uri="{FF2B5EF4-FFF2-40B4-BE49-F238E27FC236}">
                <a16:creationId xmlns:a16="http://schemas.microsoft.com/office/drawing/2014/main" id="{5614A1D3-81D0-471E-9524-7203D100B877}"/>
              </a:ext>
            </a:extLst>
          </p:cNvPr>
          <p:cNvSpPr/>
          <p:nvPr/>
        </p:nvSpPr>
        <p:spPr>
          <a:xfrm>
            <a:off x="810882" y="5289326"/>
            <a:ext cx="11099320" cy="646331"/>
          </a:xfrm>
          <a:prstGeom prst="rect">
            <a:avLst/>
          </a:prstGeom>
        </p:spPr>
        <p:txBody>
          <a:bodyPr wrap="square">
            <a:spAutoFit/>
          </a:bodyPr>
          <a:lstStyle/>
          <a:p>
            <a:pPr>
              <a:lnSpc>
                <a:spcPct val="125000"/>
              </a:lnSpc>
            </a:pPr>
            <a:r>
              <a:rPr lang="zh-CN" altLang="en-US" sz="2000" dirty="0"/>
              <a:t>所以上面修正后的结果应该是</a:t>
            </a:r>
            <a:r>
              <a:rPr lang="en-US" altLang="zh-CN" sz="2000" dirty="0"/>
              <a:t>count = 7</a:t>
            </a:r>
            <a:r>
              <a:rPr lang="zh-CN" altLang="en-US" sz="2000" dirty="0"/>
              <a:t>，</a:t>
            </a:r>
            <a:r>
              <a:rPr lang="en-US" altLang="zh-CN" sz="2000" dirty="0" err="1"/>
              <a:t>Max_ref_Count</a:t>
            </a:r>
            <a:r>
              <a:rPr lang="en-US" altLang="zh-CN" sz="2000" dirty="0"/>
              <a:t> = 2</a:t>
            </a:r>
            <a:r>
              <a:rPr lang="zh-CN" altLang="en-US" sz="2000" dirty="0"/>
              <a:t>，取它们之间的最小值为</a:t>
            </a:r>
            <a:r>
              <a:rPr lang="en-US" altLang="zh-CN" sz="2000" dirty="0"/>
              <a:t>2</a:t>
            </a:r>
            <a:r>
              <a:rPr lang="zh-CN" altLang="en-US" sz="2000" dirty="0"/>
              <a:t>，那么修正后的</a:t>
            </a:r>
            <a:r>
              <a:rPr lang="en-US" altLang="zh-CN" sz="2000" dirty="0"/>
              <a:t>1-gram</a:t>
            </a:r>
            <a:r>
              <a:rPr lang="zh-CN" altLang="en-US" sz="2000" dirty="0"/>
              <a:t>的匹配度应该为</a:t>
            </a:r>
            <a:r>
              <a:rPr lang="en-US" altLang="zh-CN" sz="2000" dirty="0"/>
              <a:t>2/7</a:t>
            </a:r>
            <a:endParaRPr lang="zh-CN" altLang="en-US" sz="2000" dirty="0"/>
          </a:p>
        </p:txBody>
      </p:sp>
      <p:sp>
        <p:nvSpPr>
          <p:cNvPr id="6" name="矩形 5">
            <a:extLst>
              <a:ext uri="{FF2B5EF4-FFF2-40B4-BE49-F238E27FC236}">
                <a16:creationId xmlns:a16="http://schemas.microsoft.com/office/drawing/2014/main" id="{78AD3F4B-9E1D-4663-866B-9CB23660452B}"/>
              </a:ext>
            </a:extLst>
          </p:cNvPr>
          <p:cNvSpPr/>
          <p:nvPr/>
        </p:nvSpPr>
        <p:spPr>
          <a:xfrm>
            <a:off x="7900705" y="3339453"/>
            <a:ext cx="3020336" cy="646331"/>
          </a:xfrm>
          <a:prstGeom prst="rect">
            <a:avLst/>
          </a:prstGeom>
        </p:spPr>
        <p:txBody>
          <a:bodyPr wrap="square">
            <a:spAutoFit/>
          </a:bodyPr>
          <a:lstStyle/>
          <a:p>
            <a:r>
              <a:rPr lang="zh-CN" altLang="en-US" dirty="0"/>
              <a:t>表示取</a:t>
            </a:r>
            <a:r>
              <a:rPr lang="en-US" altLang="zh-CN" dirty="0"/>
              <a:t>n-gram</a:t>
            </a:r>
            <a:r>
              <a:rPr lang="zh-CN" altLang="en-US" dirty="0"/>
              <a:t>在翻译译文和参考译文中出现的最小次数</a:t>
            </a:r>
          </a:p>
        </p:txBody>
      </p:sp>
      <p:pic>
        <p:nvPicPr>
          <p:cNvPr id="7" name="图片 6">
            <a:extLst>
              <a:ext uri="{FF2B5EF4-FFF2-40B4-BE49-F238E27FC236}">
                <a16:creationId xmlns:a16="http://schemas.microsoft.com/office/drawing/2014/main" id="{C529BC63-7838-4E40-83D7-7041C5C01979}"/>
              </a:ext>
            </a:extLst>
          </p:cNvPr>
          <p:cNvPicPr>
            <a:picLocks noChangeAspect="1"/>
          </p:cNvPicPr>
          <p:nvPr/>
        </p:nvPicPr>
        <p:blipFill rotWithShape="1">
          <a:blip r:embed="rId3"/>
          <a:srcRect l="14150" t="33710" r="3483" b="10397"/>
          <a:stretch/>
        </p:blipFill>
        <p:spPr>
          <a:xfrm>
            <a:off x="1767335" y="3264899"/>
            <a:ext cx="5836481" cy="1600368"/>
          </a:xfrm>
          <a:prstGeom prst="rect">
            <a:avLst/>
          </a:prstGeom>
        </p:spPr>
      </p:pic>
      <p:pic>
        <p:nvPicPr>
          <p:cNvPr id="13" name="图片 12">
            <a:extLst>
              <a:ext uri="{FF2B5EF4-FFF2-40B4-BE49-F238E27FC236}">
                <a16:creationId xmlns:a16="http://schemas.microsoft.com/office/drawing/2014/main" id="{DE7D24EC-5164-4290-BB15-AF6DDCD214DF}"/>
              </a:ext>
            </a:extLst>
          </p:cNvPr>
          <p:cNvPicPr>
            <a:picLocks noChangeAspect="1"/>
          </p:cNvPicPr>
          <p:nvPr/>
        </p:nvPicPr>
        <p:blipFill rotWithShape="1">
          <a:blip r:embed="rId3"/>
          <a:srcRect l="5530" t="22433" r="82767" b="61806"/>
          <a:stretch/>
        </p:blipFill>
        <p:spPr>
          <a:xfrm>
            <a:off x="822385" y="3914462"/>
            <a:ext cx="803336" cy="437173"/>
          </a:xfrm>
          <a:prstGeom prst="rect">
            <a:avLst/>
          </a:prstGeom>
        </p:spPr>
      </p:pic>
      <p:sp>
        <p:nvSpPr>
          <p:cNvPr id="9" name="矩形 8">
            <a:extLst>
              <a:ext uri="{FF2B5EF4-FFF2-40B4-BE49-F238E27FC236}">
                <a16:creationId xmlns:a16="http://schemas.microsoft.com/office/drawing/2014/main" id="{7718E503-CE30-46F0-AA5B-22BF53ECFCBB}"/>
              </a:ext>
            </a:extLst>
          </p:cNvPr>
          <p:cNvSpPr/>
          <p:nvPr/>
        </p:nvSpPr>
        <p:spPr>
          <a:xfrm>
            <a:off x="7900705" y="4222858"/>
            <a:ext cx="2847808" cy="646331"/>
          </a:xfrm>
          <a:prstGeom prst="rect">
            <a:avLst/>
          </a:prstGeom>
        </p:spPr>
        <p:txBody>
          <a:bodyPr wrap="square">
            <a:spAutoFit/>
          </a:bodyPr>
          <a:lstStyle/>
          <a:p>
            <a:r>
              <a:rPr lang="zh-CN" altLang="en-US" dirty="0"/>
              <a:t>表示取</a:t>
            </a:r>
            <a:r>
              <a:rPr lang="en-US" altLang="zh-CN" dirty="0"/>
              <a:t>n-gram</a:t>
            </a:r>
            <a:r>
              <a:rPr lang="zh-CN" altLang="en-US" dirty="0"/>
              <a:t>在翻译译文中出现次数</a:t>
            </a:r>
          </a:p>
        </p:txBody>
      </p:sp>
    </p:spTree>
    <p:extLst>
      <p:ext uri="{BB962C8B-B14F-4D97-AF65-F5344CB8AC3E}">
        <p14:creationId xmlns:p14="http://schemas.microsoft.com/office/powerpoint/2010/main" val="3970019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555" y="358903"/>
            <a:ext cx="4265218" cy="9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96677" y="2252370"/>
            <a:ext cx="7998645" cy="2353260"/>
          </a:xfrm>
          <a:prstGeom prst="rect">
            <a:avLst/>
          </a:prstGeom>
        </p:spPr>
      </p:pic>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论文信息</a:t>
            </a:r>
          </a:p>
        </p:txBody>
      </p:sp>
      <p:sp>
        <p:nvSpPr>
          <p:cNvPr id="3" name="内容占位符 2"/>
          <p:cNvSpPr>
            <a:spLocks noGrp="1"/>
          </p:cNvSpPr>
          <p:nvPr>
            <p:ph idx="1"/>
          </p:nvPr>
        </p:nvSpPr>
        <p:spPr/>
        <p:txBody>
          <a:bodyPr/>
          <a:lstStyle/>
          <a:p>
            <a:r>
              <a:rPr lang="en-US" altLang="zh-CN" dirty="0"/>
              <a:t>[</a:t>
            </a:r>
            <a:r>
              <a:rPr lang="en-US" altLang="zh-CN" dirty="0" err="1"/>
              <a:t>Vinyals</a:t>
            </a:r>
            <a:r>
              <a:rPr lang="en-US" altLang="zh-CN" dirty="0"/>
              <a:t> et al., 2015] O. </a:t>
            </a:r>
            <a:r>
              <a:rPr lang="en-US" altLang="zh-CN" dirty="0" err="1"/>
              <a:t>Vinyals</a:t>
            </a:r>
            <a:r>
              <a:rPr lang="en-US" altLang="zh-CN" dirty="0"/>
              <a:t>, A. </a:t>
            </a:r>
            <a:r>
              <a:rPr lang="en-US" altLang="zh-CN" dirty="0" err="1"/>
              <a:t>Toshev</a:t>
            </a:r>
            <a:r>
              <a:rPr lang="en-US" altLang="zh-CN" dirty="0"/>
              <a:t>, S. </a:t>
            </a:r>
            <a:r>
              <a:rPr lang="en-US" altLang="zh-CN" dirty="0" err="1"/>
              <a:t>Bengio</a:t>
            </a:r>
            <a:r>
              <a:rPr lang="en-US" altLang="zh-CN" dirty="0"/>
              <a:t>, and D. Erhan. Show and tell: A neural image caption generator. In CVPR, pages 3156–3164, 2015.</a:t>
            </a:r>
          </a:p>
        </p:txBody>
      </p:sp>
    </p:spTree>
    <p:extLst>
      <p:ext uri="{BB962C8B-B14F-4D97-AF65-F5344CB8AC3E}">
        <p14:creationId xmlns:p14="http://schemas.microsoft.com/office/powerpoint/2010/main" val="104136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图像描述任务</a:t>
            </a:r>
          </a:p>
        </p:txBody>
      </p:sp>
      <p:sp>
        <p:nvSpPr>
          <p:cNvPr id="6" name="矩形 5">
            <a:extLst>
              <a:ext uri="{FF2B5EF4-FFF2-40B4-BE49-F238E27FC236}">
                <a16:creationId xmlns:a16="http://schemas.microsoft.com/office/drawing/2014/main" id="{E51DFAE9-C892-4120-982A-36C795C080B4}"/>
              </a:ext>
            </a:extLst>
          </p:cNvPr>
          <p:cNvSpPr/>
          <p:nvPr/>
        </p:nvSpPr>
        <p:spPr>
          <a:xfrm>
            <a:off x="838200" y="1303486"/>
            <a:ext cx="634019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让算法根据输入的一幅图像自动生成对应的描述性文字</a:t>
            </a:r>
          </a:p>
        </p:txBody>
      </p:sp>
      <p:sp>
        <p:nvSpPr>
          <p:cNvPr id="7" name="矩形 6">
            <a:extLst>
              <a:ext uri="{FF2B5EF4-FFF2-40B4-BE49-F238E27FC236}">
                <a16:creationId xmlns:a16="http://schemas.microsoft.com/office/drawing/2014/main" id="{DD9A1DAC-1FF6-40B1-A7E4-2BA267A22C72}"/>
              </a:ext>
            </a:extLst>
          </p:cNvPr>
          <p:cNvSpPr/>
          <p:nvPr/>
        </p:nvSpPr>
        <p:spPr>
          <a:xfrm>
            <a:off x="1010478" y="5748764"/>
            <a:ext cx="877279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不止要检测到图像中的物体，还需要表示出这些物体相互之间的关系</a:t>
            </a:r>
          </a:p>
        </p:txBody>
      </p:sp>
      <p:pic>
        <p:nvPicPr>
          <p:cNvPr id="8" name="图片 7">
            <a:extLst>
              <a:ext uri="{FF2B5EF4-FFF2-40B4-BE49-F238E27FC236}">
                <a16:creationId xmlns:a16="http://schemas.microsoft.com/office/drawing/2014/main" id="{3083AF77-1841-4E23-BD08-CFEDBC138BF4}"/>
              </a:ext>
            </a:extLst>
          </p:cNvPr>
          <p:cNvPicPr>
            <a:picLocks noChangeAspect="1"/>
          </p:cNvPicPr>
          <p:nvPr/>
        </p:nvPicPr>
        <p:blipFill>
          <a:blip r:embed="rId3"/>
          <a:stretch>
            <a:fillRect/>
          </a:stretch>
        </p:blipFill>
        <p:spPr>
          <a:xfrm>
            <a:off x="838200" y="1873593"/>
            <a:ext cx="8045184" cy="3536602"/>
          </a:xfrm>
          <a:prstGeom prst="rect">
            <a:avLst/>
          </a:prstGeom>
        </p:spPr>
      </p:pic>
    </p:spTree>
    <p:extLst>
      <p:ext uri="{BB962C8B-B14F-4D97-AF65-F5344CB8AC3E}">
        <p14:creationId xmlns:p14="http://schemas.microsoft.com/office/powerpoint/2010/main" val="270532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r>
              <a:rPr lang="zh-CN" altLang="en-US" dirty="0"/>
              <a:t>图像描述模型</a:t>
            </a:r>
          </a:p>
        </p:txBody>
      </p:sp>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a:xfrm>
            <a:off x="8834888" y="6598013"/>
            <a:ext cx="2909888" cy="206381"/>
          </a:xfrm>
        </p:spPr>
        <p:txBody>
          <a:bodyPr/>
          <a:lstStyle/>
          <a:p>
            <a:fld id="{5DD3DB80-B894-403A-B48E-6FDC1A72010E}" type="slidenum">
              <a:rPr lang="zh-CN" altLang="en-US" smtClean="0"/>
              <a:pPr/>
              <a:t>4</a:t>
            </a:fld>
            <a:endParaRPr lang="zh-CN" altLang="en-US"/>
          </a:p>
        </p:txBody>
      </p:sp>
      <p:sp>
        <p:nvSpPr>
          <p:cNvPr id="116" name="矩形 115">
            <a:extLst>
              <a:ext uri="{FF2B5EF4-FFF2-40B4-BE49-F238E27FC236}">
                <a16:creationId xmlns:a16="http://schemas.microsoft.com/office/drawing/2014/main" id="{2951BAE9-76F4-43DA-ABEE-3F5EB912BD96}"/>
              </a:ext>
            </a:extLst>
          </p:cNvPr>
          <p:cNvSpPr/>
          <p:nvPr/>
        </p:nvSpPr>
        <p:spPr>
          <a:xfrm>
            <a:off x="925274" y="5387169"/>
            <a:ext cx="10341448" cy="1210844"/>
          </a:xfrm>
          <a:prstGeom prst="rect">
            <a:avLst/>
          </a:prstGeom>
        </p:spPr>
        <p:txBody>
          <a:bodyPr wrap="square">
            <a:spAutoFit/>
          </a:bodyPr>
          <a:lstStyle/>
          <a:p>
            <a:pPr algn="just">
              <a:lnSpc>
                <a:spcPct val="125000"/>
              </a:lnSpc>
            </a:pPr>
            <a:r>
              <a:rPr lang="zh-CN" altLang="en-US" sz="2000" dirty="0"/>
              <a:t>在</a:t>
            </a:r>
            <a:r>
              <a:rPr lang="en-US" altLang="zh-CN" sz="2000" dirty="0"/>
              <a:t>show and tell</a:t>
            </a:r>
            <a:r>
              <a:rPr lang="zh-CN" altLang="en-US" sz="2000" dirty="0"/>
              <a:t>出现之前，利用</a:t>
            </a:r>
            <a:r>
              <a:rPr lang="en-US" altLang="zh-CN" sz="2000" dirty="0"/>
              <a:t>RNN</a:t>
            </a:r>
            <a:r>
              <a:rPr lang="zh-CN" altLang="en-US" sz="2000" dirty="0"/>
              <a:t>做机器翻译实际上已经取得了非常不错的成果。常用的做法是利用编码器</a:t>
            </a:r>
            <a:r>
              <a:rPr lang="en-US" altLang="zh-CN" sz="2000" dirty="0"/>
              <a:t>RNN</a:t>
            </a:r>
            <a:r>
              <a:rPr lang="zh-CN" altLang="en-US" sz="2000" dirty="0"/>
              <a:t>读入源语言文字生成固定长度的中间向量，然后利用解码器</a:t>
            </a:r>
            <a:r>
              <a:rPr lang="en-US" altLang="zh-CN" sz="2000" dirty="0"/>
              <a:t>RNN</a:t>
            </a:r>
            <a:r>
              <a:rPr lang="zh-CN" altLang="en-US" sz="2000" dirty="0"/>
              <a:t>读入中间向量，逐步生成目标语言文字。</a:t>
            </a:r>
          </a:p>
        </p:txBody>
      </p:sp>
      <p:pic>
        <p:nvPicPr>
          <p:cNvPr id="5" name="图片 4">
            <a:extLst>
              <a:ext uri="{FF2B5EF4-FFF2-40B4-BE49-F238E27FC236}">
                <a16:creationId xmlns:a16="http://schemas.microsoft.com/office/drawing/2014/main" id="{E9D47FB5-43CF-4FAC-9A4C-3F8A45AF1E92}"/>
              </a:ext>
            </a:extLst>
          </p:cNvPr>
          <p:cNvPicPr>
            <a:picLocks noChangeAspect="1"/>
          </p:cNvPicPr>
          <p:nvPr/>
        </p:nvPicPr>
        <p:blipFill rotWithShape="1">
          <a:blip r:embed="rId3"/>
          <a:srcRect t="6610" b="6235"/>
          <a:stretch/>
        </p:blipFill>
        <p:spPr>
          <a:xfrm>
            <a:off x="1166189" y="1063598"/>
            <a:ext cx="9859617" cy="4387960"/>
          </a:xfrm>
          <a:prstGeom prst="rect">
            <a:avLst/>
          </a:prstGeom>
        </p:spPr>
      </p:pic>
    </p:spTree>
    <p:extLst>
      <p:ext uri="{BB962C8B-B14F-4D97-AF65-F5344CB8AC3E}">
        <p14:creationId xmlns:p14="http://schemas.microsoft.com/office/powerpoint/2010/main" val="2918877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r>
              <a:rPr lang="zh-CN" altLang="en-US" dirty="0"/>
              <a:t>图像描述模型</a:t>
            </a:r>
          </a:p>
        </p:txBody>
      </p:sp>
      <p:sp>
        <p:nvSpPr>
          <p:cNvPr id="4" name="灯片编号占位符 3">
            <a:extLst>
              <a:ext uri="{FF2B5EF4-FFF2-40B4-BE49-F238E27FC236}">
                <a16:creationId xmlns:a16="http://schemas.microsoft.com/office/drawing/2014/main" id="{C3FFCBCB-07DC-4797-82F6-3E2F323BDE0E}"/>
              </a:ext>
            </a:extLst>
          </p:cNvPr>
          <p:cNvSpPr>
            <a:spLocks noGrp="1"/>
          </p:cNvSpPr>
          <p:nvPr>
            <p:ph type="sldNum" sz="quarter" idx="12"/>
          </p:nvPr>
        </p:nvSpPr>
        <p:spPr>
          <a:xfrm>
            <a:off x="8834888" y="6598013"/>
            <a:ext cx="2909888" cy="206381"/>
          </a:xfrm>
        </p:spPr>
        <p:txBody>
          <a:bodyPr/>
          <a:lstStyle/>
          <a:p>
            <a:fld id="{5DD3DB80-B894-403A-B48E-6FDC1A72010E}" type="slidenum">
              <a:rPr lang="zh-CN" altLang="en-US" smtClean="0"/>
              <a:pPr/>
              <a:t>5</a:t>
            </a:fld>
            <a:endParaRPr lang="zh-CN" altLang="en-US"/>
          </a:p>
        </p:txBody>
      </p:sp>
      <p:pic>
        <p:nvPicPr>
          <p:cNvPr id="115" name="图片 114">
            <a:extLst>
              <a:ext uri="{FF2B5EF4-FFF2-40B4-BE49-F238E27FC236}">
                <a16:creationId xmlns:a16="http://schemas.microsoft.com/office/drawing/2014/main" id="{C36E642C-9E34-4FB3-825B-27B390602B05}"/>
              </a:ext>
            </a:extLst>
          </p:cNvPr>
          <p:cNvPicPr>
            <a:picLocks noChangeAspect="1"/>
          </p:cNvPicPr>
          <p:nvPr/>
        </p:nvPicPr>
        <p:blipFill rotWithShape="1">
          <a:blip r:embed="rId3"/>
          <a:srcRect l="2888" t="5507" r="8477" b="37914"/>
          <a:stretch/>
        </p:blipFill>
        <p:spPr>
          <a:xfrm>
            <a:off x="895007" y="1242853"/>
            <a:ext cx="10282755" cy="3581345"/>
          </a:xfrm>
          <a:prstGeom prst="rect">
            <a:avLst/>
          </a:prstGeom>
        </p:spPr>
      </p:pic>
      <p:sp>
        <p:nvSpPr>
          <p:cNvPr id="117" name="矩形 116">
            <a:extLst>
              <a:ext uri="{FF2B5EF4-FFF2-40B4-BE49-F238E27FC236}">
                <a16:creationId xmlns:a16="http://schemas.microsoft.com/office/drawing/2014/main" id="{07474242-F87D-4566-888B-83764B9090FC}"/>
              </a:ext>
            </a:extLst>
          </p:cNvPr>
          <p:cNvSpPr/>
          <p:nvPr/>
        </p:nvSpPr>
        <p:spPr>
          <a:xfrm>
            <a:off x="895007" y="5105683"/>
            <a:ext cx="10460313" cy="1210844"/>
          </a:xfrm>
          <a:prstGeom prst="rect">
            <a:avLst/>
          </a:prstGeom>
        </p:spPr>
        <p:txBody>
          <a:bodyPr wrap="square">
            <a:spAutoFit/>
          </a:bodyPr>
          <a:lstStyle/>
          <a:p>
            <a:pPr algn="just">
              <a:lnSpc>
                <a:spcPct val="125000"/>
              </a:lnSpc>
            </a:pPr>
            <a:r>
              <a:rPr lang="zh-CN" altLang="en-US" sz="2000" dirty="0"/>
              <a:t>借鉴机器翻译的思想，</a:t>
            </a:r>
            <a:r>
              <a:rPr lang="en-US" altLang="zh-CN" sz="2000" dirty="0"/>
              <a:t>google</a:t>
            </a:r>
            <a:r>
              <a:rPr lang="zh-CN" altLang="en-US" sz="2000" dirty="0"/>
              <a:t>团队则将机器翻译中编码源文字的</a:t>
            </a:r>
            <a:r>
              <a:rPr lang="en-US" altLang="zh-CN" sz="2000" dirty="0"/>
              <a:t>RNN</a:t>
            </a:r>
            <a:r>
              <a:rPr lang="zh-CN" altLang="en-US" sz="2000" dirty="0"/>
              <a:t>替换成</a:t>
            </a:r>
            <a:r>
              <a:rPr lang="en-US" altLang="zh-CN" sz="2000" dirty="0"/>
              <a:t>CNN</a:t>
            </a:r>
            <a:r>
              <a:rPr lang="zh-CN" altLang="en-US" sz="2000" dirty="0"/>
              <a:t>来编码图像，希望用这种方式来获得图像的描述。从翻译的角度来看，此处源文字就是图像，目标文字就是生成的描述。</a:t>
            </a:r>
          </a:p>
        </p:txBody>
      </p:sp>
    </p:spTree>
    <p:extLst>
      <p:ext uri="{BB962C8B-B14F-4D97-AF65-F5344CB8AC3E}">
        <p14:creationId xmlns:p14="http://schemas.microsoft.com/office/powerpoint/2010/main" val="216883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r>
              <a:rPr lang="zh-CN" altLang="en-US" dirty="0"/>
              <a:t>图像描述模型</a:t>
            </a:r>
          </a:p>
        </p:txBody>
      </p:sp>
      <p:sp>
        <p:nvSpPr>
          <p:cNvPr id="6" name="矩形 5">
            <a:extLst>
              <a:ext uri="{FF2B5EF4-FFF2-40B4-BE49-F238E27FC236}">
                <a16:creationId xmlns:a16="http://schemas.microsoft.com/office/drawing/2014/main" id="{5C1CFC1D-76F2-45C6-BCFF-10CDBE08C53C}"/>
              </a:ext>
            </a:extLst>
          </p:cNvPr>
          <p:cNvSpPr/>
          <p:nvPr/>
        </p:nvSpPr>
        <p:spPr>
          <a:xfrm>
            <a:off x="7393908" y="937519"/>
            <a:ext cx="4403419" cy="4827219"/>
          </a:xfrm>
          <a:prstGeom prst="rect">
            <a:avLst/>
          </a:prstGeom>
        </p:spPr>
        <p:txBody>
          <a:bodyPr wrap="square">
            <a:spAutoFit/>
          </a:bodyPr>
          <a:lstStyle/>
          <a:p>
            <a:pPr algn="just">
              <a:lnSpc>
                <a:spcPct val="125000"/>
              </a:lnSpc>
              <a:spcBef>
                <a:spcPts val="600"/>
              </a:spcBef>
            </a:pPr>
            <a:r>
              <a:rPr lang="zh-CN" altLang="en-US" sz="2000" dirty="0"/>
              <a:t>本文模型结合了</a:t>
            </a:r>
            <a:r>
              <a:rPr lang="en-US" altLang="zh-CN" sz="2000" dirty="0"/>
              <a:t>CV</a:t>
            </a:r>
            <a:r>
              <a:rPr lang="zh-CN" altLang="en-US" sz="2000" dirty="0"/>
              <a:t>和</a:t>
            </a:r>
            <a:r>
              <a:rPr lang="en-US" altLang="zh-CN" sz="2000" dirty="0"/>
              <a:t>NLP</a:t>
            </a:r>
            <a:r>
              <a:rPr lang="zh-CN" altLang="en-US" sz="2000" dirty="0"/>
              <a:t>领域</a:t>
            </a:r>
            <a:r>
              <a:rPr lang="en-US" altLang="zh-CN" sz="2000" dirty="0"/>
              <a:t>state-of-the-art</a:t>
            </a:r>
            <a:r>
              <a:rPr lang="zh-CN" altLang="en-US" sz="2000" dirty="0"/>
              <a:t>的子网络模型。提出了一个端到端的系统来解决</a:t>
            </a:r>
            <a:r>
              <a:rPr lang="en-US" altLang="zh-CN" sz="2000" dirty="0"/>
              <a:t>Image Caption</a:t>
            </a:r>
            <a:r>
              <a:rPr lang="zh-CN" altLang="en-US" sz="2000" dirty="0"/>
              <a:t>任务。</a:t>
            </a:r>
            <a:endParaRPr lang="en-US" altLang="zh-CN" sz="2000" dirty="0"/>
          </a:p>
          <a:p>
            <a:pPr algn="just">
              <a:lnSpc>
                <a:spcPct val="125000"/>
              </a:lnSpc>
              <a:spcBef>
                <a:spcPts val="600"/>
              </a:spcBef>
            </a:pPr>
            <a:r>
              <a:rPr lang="en-US" altLang="zh-CN" sz="2000" dirty="0"/>
              <a:t>CNN</a:t>
            </a:r>
            <a:r>
              <a:rPr lang="zh-CN" altLang="en-US" sz="2000" dirty="0"/>
              <a:t>可以从输入图像中充分地提取特征并嵌入到一个定长的向量中。很自然地，可以将</a:t>
            </a:r>
            <a:r>
              <a:rPr lang="en-US" altLang="zh-CN" sz="2000" dirty="0"/>
              <a:t>CNN</a:t>
            </a:r>
            <a:r>
              <a:rPr lang="zh-CN" altLang="en-US" sz="2000" dirty="0"/>
              <a:t>用作一个编码器，先在</a:t>
            </a:r>
            <a:r>
              <a:rPr lang="en-US" altLang="zh-CN" sz="2000" dirty="0"/>
              <a:t>ImageNet</a:t>
            </a:r>
            <a:r>
              <a:rPr lang="zh-CN" altLang="en-US" sz="2000" dirty="0"/>
              <a:t>上进行预训练，随后将其最后一层隐藏层作为</a:t>
            </a:r>
            <a:r>
              <a:rPr lang="en-US" altLang="zh-CN" sz="2000" dirty="0"/>
              <a:t>RNN</a:t>
            </a:r>
            <a:r>
              <a:rPr lang="zh-CN" altLang="en-US" sz="2000" dirty="0"/>
              <a:t>的输入。</a:t>
            </a:r>
            <a:endParaRPr lang="en-US" altLang="zh-CN" sz="2000" dirty="0"/>
          </a:p>
          <a:p>
            <a:pPr algn="just">
              <a:lnSpc>
                <a:spcPct val="125000"/>
              </a:lnSpc>
              <a:spcBef>
                <a:spcPts val="600"/>
              </a:spcBef>
            </a:pPr>
            <a:r>
              <a:rPr lang="zh-CN" altLang="en-US" sz="2000" dirty="0"/>
              <a:t>在设计和训练</a:t>
            </a:r>
            <a:r>
              <a:rPr lang="en-US" altLang="zh-CN" sz="2000" dirty="0"/>
              <a:t>RNN</a:t>
            </a:r>
            <a:r>
              <a:rPr lang="zh-CN" altLang="en-US" sz="2000" dirty="0"/>
              <a:t>过程中，最具挑战的是如何解决梯度消失和梯度爆炸的问题，所以选择</a:t>
            </a:r>
            <a:r>
              <a:rPr lang="en-US" altLang="zh-CN" sz="2000" dirty="0"/>
              <a:t>LSTM</a:t>
            </a:r>
            <a:r>
              <a:rPr lang="zh-CN" altLang="en-US" sz="2000" dirty="0"/>
              <a:t>。</a:t>
            </a:r>
            <a:endParaRPr lang="en-US" altLang="zh-CN" sz="2000" dirty="0"/>
          </a:p>
        </p:txBody>
      </p:sp>
      <p:pic>
        <p:nvPicPr>
          <p:cNvPr id="3" name="图片 2">
            <a:extLst>
              <a:ext uri="{FF2B5EF4-FFF2-40B4-BE49-F238E27FC236}">
                <a16:creationId xmlns:a16="http://schemas.microsoft.com/office/drawing/2014/main" id="{4B998D9B-5C42-4D0B-9BF4-9BF2F81F8B94}"/>
              </a:ext>
            </a:extLst>
          </p:cNvPr>
          <p:cNvPicPr>
            <a:picLocks noChangeAspect="1"/>
          </p:cNvPicPr>
          <p:nvPr/>
        </p:nvPicPr>
        <p:blipFill rotWithShape="1">
          <a:blip r:embed="rId2"/>
          <a:srcRect t="5163" r="12463" b="29090"/>
          <a:stretch/>
        </p:blipFill>
        <p:spPr>
          <a:xfrm>
            <a:off x="0" y="800160"/>
            <a:ext cx="6870770" cy="4461953"/>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23C0DF3-3CB1-471A-877E-4558265ECC2B}"/>
                  </a:ext>
                </a:extLst>
              </p:cNvPr>
              <p:cNvSpPr/>
              <p:nvPr/>
            </p:nvSpPr>
            <p:spPr>
              <a:xfrm>
                <a:off x="1153367" y="5058794"/>
                <a:ext cx="217917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x</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𝐶𝑁𝑁</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𝐼</m:t>
                          </m:r>
                        </m:e>
                      </m:d>
                    </m:oMath>
                  </m:oMathPara>
                </a14:m>
                <a:endParaRPr lang="en-US" altLang="zh-CN" sz="2400" b="0" dirty="0"/>
              </a:p>
            </p:txBody>
          </p:sp>
        </mc:Choice>
        <mc:Fallback xmlns="">
          <p:sp>
            <p:nvSpPr>
              <p:cNvPr id="4" name="矩形 3">
                <a:extLst>
                  <a:ext uri="{FF2B5EF4-FFF2-40B4-BE49-F238E27FC236}">
                    <a16:creationId xmlns:a16="http://schemas.microsoft.com/office/drawing/2014/main" id="{723C0DF3-3CB1-471A-877E-4558265ECC2B}"/>
                  </a:ext>
                </a:extLst>
              </p:cNvPr>
              <p:cNvSpPr>
                <a:spLocks noRot="1" noChangeAspect="1" noMove="1" noResize="1" noEditPoints="1" noAdjustHandles="1" noChangeArrowheads="1" noChangeShapeType="1" noTextEdit="1"/>
              </p:cNvSpPr>
              <p:nvPr/>
            </p:nvSpPr>
            <p:spPr>
              <a:xfrm>
                <a:off x="1153367" y="5058794"/>
                <a:ext cx="2179171"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09B7FF5-0BA8-4259-A44F-F7C5DF830080}"/>
                  </a:ext>
                </a:extLst>
              </p:cNvPr>
              <p:cNvSpPr/>
              <p:nvPr/>
            </p:nvSpPr>
            <p:spPr>
              <a:xfrm>
                <a:off x="670718" y="5542743"/>
                <a:ext cx="4787357" cy="461665"/>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zh-CN" sz="2400" i="1">
                              <a:solidFill>
                                <a:srgbClr val="000000"/>
                              </a:solidFill>
                              <a:latin typeface="Cambria Math" panose="02040503050406030204" pitchFamily="18" charset="0"/>
                            </a:rPr>
                          </m:ctrlPr>
                        </m:sSubPr>
                        <m:e>
                          <m:r>
                            <m:rPr>
                              <m:sty m:val="p"/>
                            </m:rPr>
                            <a:rPr lang="en-US" altLang="zh-CN" sz="2400" i="1">
                              <a:solidFill>
                                <a:srgbClr val="000000"/>
                              </a:solidFill>
                              <a:latin typeface="Cambria Math" panose="02040503050406030204" pitchFamily="18" charset="0"/>
                            </a:rPr>
                            <m:t>x</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𝑊</m:t>
                          </m:r>
                        </m:e>
                        <m:sub>
                          <m:r>
                            <a:rPr lang="en-US" altLang="zh-CN" sz="2400" i="1">
                              <a:solidFill>
                                <a:srgbClr val="000000"/>
                              </a:solidFill>
                              <a:latin typeface="Cambria Math" panose="02040503050406030204" pitchFamily="18" charset="0"/>
                            </a:rPr>
                            <m:t>𝑒</m:t>
                          </m:r>
                        </m:sub>
                      </m:sSub>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𝑆</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  </m:t>
                      </m:r>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ea typeface="Cambria Math" panose="02040503050406030204" pitchFamily="18" charset="0"/>
                        </a:rPr>
                        <m:t>∈{0,…</m:t>
                      </m:r>
                      <m:r>
                        <a:rPr lang="en-US" altLang="zh-CN" sz="2400" i="1">
                          <a:solidFill>
                            <a:srgbClr val="000000"/>
                          </a:solidFill>
                          <a:latin typeface="Cambria Math" panose="02040503050406030204" pitchFamily="18" charset="0"/>
                          <a:ea typeface="Cambria Math" panose="02040503050406030204" pitchFamily="18" charset="0"/>
                        </a:rPr>
                        <m:t>𝑁</m:t>
                      </m:r>
                      <m:r>
                        <a:rPr lang="en-US" altLang="zh-CN" sz="2400" i="1">
                          <a:solidFill>
                            <a:srgbClr val="000000"/>
                          </a:solidFill>
                          <a:latin typeface="Cambria Math" panose="02040503050406030204" pitchFamily="18" charset="0"/>
                          <a:ea typeface="Cambria Math" panose="02040503050406030204" pitchFamily="18" charset="0"/>
                        </a:rPr>
                        <m:t>−1}</m:t>
                      </m:r>
                    </m:oMath>
                  </m:oMathPara>
                </a14:m>
                <a:endParaRPr lang="en-US" altLang="zh-CN" sz="2400" dirty="0">
                  <a:solidFill>
                    <a:srgbClr val="000000"/>
                  </a:solidFill>
                </a:endParaRPr>
              </a:p>
            </p:txBody>
          </p:sp>
        </mc:Choice>
        <mc:Fallback xmlns="">
          <p:sp>
            <p:nvSpPr>
              <p:cNvPr id="9" name="矩形 8">
                <a:extLst>
                  <a:ext uri="{FF2B5EF4-FFF2-40B4-BE49-F238E27FC236}">
                    <a16:creationId xmlns:a16="http://schemas.microsoft.com/office/drawing/2014/main" id="{909B7FF5-0BA8-4259-A44F-F7C5DF830080}"/>
                  </a:ext>
                </a:extLst>
              </p:cNvPr>
              <p:cNvSpPr>
                <a:spLocks noRot="1" noChangeAspect="1" noMove="1" noResize="1" noEditPoints="1" noAdjustHandles="1" noChangeArrowheads="1" noChangeShapeType="1" noTextEdit="1"/>
              </p:cNvSpPr>
              <p:nvPr/>
            </p:nvSpPr>
            <p:spPr>
              <a:xfrm>
                <a:off x="670718" y="5542743"/>
                <a:ext cx="4787357" cy="461665"/>
              </a:xfrm>
              <a:prstGeom prst="rect">
                <a:avLst/>
              </a:prstGeom>
              <a:blipFill>
                <a:blip r:embed="rId4"/>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78BC9A6-17C0-401A-91B8-077D73B07C55}"/>
                  </a:ext>
                </a:extLst>
              </p:cNvPr>
              <p:cNvSpPr/>
              <p:nvPr/>
            </p:nvSpPr>
            <p:spPr>
              <a:xfrm>
                <a:off x="494292" y="6057840"/>
                <a:ext cx="60272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𝐿𝑆𝑇𝑀</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∈{0,…</m:t>
                      </m:r>
                      <m:r>
                        <a:rPr lang="en-US" altLang="zh-CN" sz="2400" i="1">
                          <a:latin typeface="Cambria Math" panose="02040503050406030204" pitchFamily="18" charset="0"/>
                          <a:ea typeface="Cambria Math" panose="02040503050406030204" pitchFamily="18" charset="0"/>
                        </a:rPr>
                        <m:t>𝑁</m:t>
                      </m:r>
                      <m:r>
                        <a:rPr lang="en-US" altLang="zh-CN" sz="2400" i="1">
                          <a:latin typeface="Cambria Math" panose="02040503050406030204" pitchFamily="18" charset="0"/>
                          <a:ea typeface="Cambria Math" panose="02040503050406030204" pitchFamily="18" charset="0"/>
                        </a:rPr>
                        <m:t>−1}</m:t>
                      </m:r>
                    </m:oMath>
                  </m:oMathPara>
                </a14:m>
                <a:endParaRPr lang="en-US" altLang="zh-CN" sz="2400" dirty="0"/>
              </a:p>
            </p:txBody>
          </p:sp>
        </mc:Choice>
        <mc:Fallback xmlns="">
          <p:sp>
            <p:nvSpPr>
              <p:cNvPr id="10" name="矩形 9">
                <a:extLst>
                  <a:ext uri="{FF2B5EF4-FFF2-40B4-BE49-F238E27FC236}">
                    <a16:creationId xmlns:a16="http://schemas.microsoft.com/office/drawing/2014/main" id="{F78BC9A6-17C0-401A-91B8-077D73B07C55}"/>
                  </a:ext>
                </a:extLst>
              </p:cNvPr>
              <p:cNvSpPr>
                <a:spLocks noRot="1" noChangeAspect="1" noMove="1" noResize="1" noEditPoints="1" noAdjustHandles="1" noChangeArrowheads="1" noChangeShapeType="1" noTextEdit="1"/>
              </p:cNvSpPr>
              <p:nvPr/>
            </p:nvSpPr>
            <p:spPr>
              <a:xfrm>
                <a:off x="494292" y="6057840"/>
                <a:ext cx="6027278" cy="461665"/>
              </a:xfrm>
              <a:prstGeom prst="rect">
                <a:avLst/>
              </a:prstGeom>
              <a:blipFill>
                <a:blip r:embed="rId5"/>
                <a:stretch>
                  <a:fillRect b="-2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920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r>
              <a:rPr lang="zh-CN" altLang="en-US" dirty="0"/>
              <a:t>图像描述数学模型</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BF187F2-BA92-4798-8A9B-118B4D344AC8}"/>
                  </a:ext>
                </a:extLst>
              </p:cNvPr>
              <p:cNvSpPr/>
              <p:nvPr/>
            </p:nvSpPr>
            <p:spPr>
              <a:xfrm>
                <a:off x="461878" y="930909"/>
                <a:ext cx="11268241" cy="1595565"/>
              </a:xfrm>
              <a:prstGeom prst="rect">
                <a:avLst/>
              </a:prstGeom>
            </p:spPr>
            <p:txBody>
              <a:bodyPr wrap="square">
                <a:spAutoFit/>
              </a:bodyPr>
              <a:lstStyle/>
              <a:p>
                <a:pPr>
                  <a:lnSpc>
                    <a:spcPct val="125000"/>
                  </a:lnSpc>
                </a:pPr>
                <a:r>
                  <a:rPr lang="en-US" altLang="zh-CN" sz="2000" dirty="0"/>
                  <a:t>Image Caption</a:t>
                </a:r>
                <a:r>
                  <a:rPr lang="zh-CN" altLang="en-US" sz="2000" dirty="0"/>
                  <a:t>任务数学模型：</a:t>
                </a:r>
                <a:endParaRPr lang="en-US" altLang="zh-CN" sz="2000" dirty="0"/>
              </a:p>
              <a:p>
                <a:pPr marL="342900" indent="-342900">
                  <a:lnSpc>
                    <a:spcPct val="125000"/>
                  </a:lnSpc>
                  <a:buFont typeface="Arial" panose="020B0604020202020204" pitchFamily="34" charset="0"/>
                  <a:buChar char="•"/>
                </a:pPr>
                <a:r>
                  <a:rPr lang="zh-CN" altLang="en-US" sz="2000" dirty="0"/>
                  <a:t>输入图像为</a:t>
                </a:r>
                <a:r>
                  <a:rPr lang="en-US" altLang="zh-CN" sz="2000" dirty="0"/>
                  <a:t>I</a:t>
                </a:r>
              </a:p>
              <a:p>
                <a:pPr marL="342900" indent="-342900">
                  <a:lnSpc>
                    <a:spcPct val="125000"/>
                  </a:lnSpc>
                  <a:buFont typeface="Arial" panose="020B0604020202020204" pitchFamily="34" charset="0"/>
                  <a:buChar char="•"/>
                </a:pPr>
                <a:r>
                  <a:rPr lang="zh-CN" altLang="en-US" sz="2000" dirty="0"/>
                  <a:t>输出语句是</a:t>
                </a:r>
                <a14:m>
                  <m:oMath xmlns:m="http://schemas.openxmlformats.org/officeDocument/2006/math">
                    <m:r>
                      <a:rPr lang="en-US" altLang="zh-CN" sz="2000" i="1">
                        <a:solidFill>
                          <a:srgbClr val="000000"/>
                        </a:solidFill>
                        <a:latin typeface="Cambria Math" panose="02040503050406030204" pitchFamily="18" charset="0"/>
                      </a:rPr>
                      <m:t>𝑆</m:t>
                    </m:r>
                  </m:oMath>
                </a14:m>
                <a:r>
                  <a:rPr lang="en-US" altLang="zh-CN" sz="2000" dirty="0">
                    <a:solidFill>
                      <a:srgbClr val="000000"/>
                    </a:solidFill>
                    <a:latin typeface="Arial" panose="020B0604020202020204" pitchFamily="34" charset="0"/>
                    <a:cs typeface="Arial" panose="020B0604020202020204" pitchFamily="34" charset="0"/>
                  </a:rPr>
                  <a:t>=(</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0</m:t>
                        </m:r>
                      </m:sub>
                    </m:sSub>
                  </m:oMath>
                </a14:m>
                <a:r>
                  <a:rPr lang="en-US" altLang="zh-CN" sz="2000" dirty="0">
                    <a:solidFill>
                      <a:srgbClr val="000000"/>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𝑆</m:t>
                        </m:r>
                      </m:e>
                      <m:sub>
                        <m:r>
                          <a:rPr lang="en-US" altLang="zh-CN" sz="2000">
                            <a:latin typeface="Cambria Math" panose="02040503050406030204" pitchFamily="18" charset="0"/>
                          </a:rPr>
                          <m:t>𝑁</m:t>
                        </m:r>
                      </m:sub>
                    </m:sSub>
                  </m:oMath>
                </a14:m>
                <a:r>
                  <a:rPr lang="en-US" altLang="zh-CN" sz="2000" dirty="0">
                    <a:solidFill>
                      <a:srgbClr val="000000"/>
                    </a:solidFill>
                    <a:latin typeface="Arial" panose="020B0604020202020204" pitchFamily="34" charset="0"/>
                    <a:cs typeface="Arial" panose="020B0604020202020204" pitchFamily="34" charset="0"/>
                  </a:rPr>
                  <a:t>)</a:t>
                </a:r>
                <a:r>
                  <a:rPr lang="zh-CN" altLang="en-US" sz="2000" dirty="0">
                    <a:solidFill>
                      <a:srgbClr val="000000"/>
                    </a:solidFill>
                    <a:latin typeface="Arial" panose="020B0604020202020204" pitchFamily="34" charset="0"/>
                    <a:cs typeface="Arial" panose="020B0604020202020204" pitchFamily="34" charset="0"/>
                  </a:rPr>
                  <a:t>，</a:t>
                </a:r>
                <a:r>
                  <a:rPr lang="zh-CN" altLang="en-US" sz="2000" dirty="0"/>
                  <a:t>每个单词</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m:rPr>
                            <m:sty m:val="p"/>
                          </m:rPr>
                          <a:rPr lang="en-US" altLang="zh-CN" sz="2000" i="1">
                            <a:solidFill>
                              <a:srgbClr val="000000"/>
                            </a:solidFill>
                            <a:latin typeface="Cambria Math" panose="02040503050406030204" pitchFamily="18" charset="0"/>
                          </a:rPr>
                          <m:t>t</m:t>
                        </m:r>
                      </m:sub>
                    </m:sSub>
                  </m:oMath>
                </a14:m>
                <a:r>
                  <a:rPr lang="zh-CN" altLang="en-US" sz="2000" dirty="0"/>
                  <a:t>从一个给定的字典中得到的。可以充分地对图像进行描述。</a:t>
                </a:r>
                <a:endParaRPr lang="en-US" altLang="zh-CN" sz="2000" dirty="0"/>
              </a:p>
              <a:p>
                <a:pPr marL="342900" indent="-342900">
                  <a:lnSpc>
                    <a:spcPct val="125000"/>
                  </a:lnSpc>
                  <a:buFont typeface="Arial" panose="020B0604020202020204" pitchFamily="34" charset="0"/>
                  <a:buChar char="•"/>
                </a:pPr>
                <a:r>
                  <a:rPr lang="zh-CN" altLang="en-US" sz="2000" dirty="0"/>
                  <a:t>目标函数是最大化似然函数：</a:t>
                </a:r>
                <a:r>
                  <a:rPr lang="en-US" altLang="zh-CN" sz="2000" dirty="0"/>
                  <a:t>p(S∣I,</a:t>
                </a:r>
                <a14:m>
                  <m:oMath xmlns:m="http://schemas.openxmlformats.org/officeDocument/2006/math">
                    <m:r>
                      <m:rPr>
                        <m:sty m:val="p"/>
                      </m:rPr>
                      <a:rPr lang="zh-CN" altLang="en-US" sz="2000" i="0" smtClean="0">
                        <a:latin typeface="Cambria Math" panose="02040503050406030204" pitchFamily="18" charset="0"/>
                      </a:rPr>
                      <m:t>θ</m:t>
                    </m:r>
                  </m:oMath>
                </a14:m>
                <a:r>
                  <a:rPr lang="en-US" altLang="zh-CN" sz="2000" dirty="0"/>
                  <a:t>) </a:t>
                </a:r>
              </a:p>
            </p:txBody>
          </p:sp>
        </mc:Choice>
        <mc:Fallback xmlns="">
          <p:sp>
            <p:nvSpPr>
              <p:cNvPr id="7" name="矩形 6">
                <a:extLst>
                  <a:ext uri="{FF2B5EF4-FFF2-40B4-BE49-F238E27FC236}">
                    <a16:creationId xmlns:a16="http://schemas.microsoft.com/office/drawing/2014/main" id="{FBF187F2-BA92-4798-8A9B-118B4D344AC8}"/>
                  </a:ext>
                </a:extLst>
              </p:cNvPr>
              <p:cNvSpPr>
                <a:spLocks noRot="1" noChangeAspect="1" noMove="1" noResize="1" noEditPoints="1" noAdjustHandles="1" noChangeArrowheads="1" noChangeShapeType="1" noTextEdit="1"/>
              </p:cNvSpPr>
              <p:nvPr/>
            </p:nvSpPr>
            <p:spPr>
              <a:xfrm>
                <a:off x="461878" y="930909"/>
                <a:ext cx="11268241" cy="1595565"/>
              </a:xfrm>
              <a:prstGeom prst="rect">
                <a:avLst/>
              </a:prstGeom>
              <a:blipFill>
                <a:blip r:embed="rId2"/>
                <a:stretch>
                  <a:fillRect l="-595" r="-2760" b="-6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A1991AA-9605-4AB8-A404-42B845833107}"/>
                  </a:ext>
                </a:extLst>
              </p:cNvPr>
              <p:cNvSpPr/>
              <p:nvPr/>
            </p:nvSpPr>
            <p:spPr>
              <a:xfrm>
                <a:off x="461878" y="2652803"/>
                <a:ext cx="11521284" cy="3578544"/>
              </a:xfrm>
              <a:prstGeom prst="rect">
                <a:avLst/>
              </a:prstGeom>
            </p:spPr>
            <p:txBody>
              <a:bodyPr wrap="square">
                <a:spAutoFit/>
              </a:bodyPr>
              <a:lstStyle/>
              <a:p>
                <a:pPr>
                  <a:lnSpc>
                    <a:spcPct val="125000"/>
                  </a:lnSpc>
                </a:pPr>
                <a:r>
                  <a:rPr lang="zh-CN" altLang="en-US" sz="2000" dirty="0"/>
                  <a:t>最大化似然的公式：</a:t>
                </a:r>
                <a:endParaRPr lang="en-US" altLang="zh-CN" sz="2000" dirty="0"/>
              </a:p>
              <a:p>
                <a:pPr marL="342900" indent="-342900">
                  <a:lnSpc>
                    <a:spcPct val="125000"/>
                  </a:lnSpc>
                  <a:buFont typeface="Arial" panose="020B0604020202020204" pitchFamily="34" charset="0"/>
                  <a:buChar char="•"/>
                </a:pPr>
                <a14:m>
                  <m:oMath xmlns:m="http://schemas.openxmlformats.org/officeDocument/2006/math">
                    <m:sSup>
                      <m:sSupPr>
                        <m:ctrlPr>
                          <a:rPr lang="en-US" altLang="zh-CN" sz="2000" i="1" smtClean="0">
                            <a:latin typeface="Cambria Math" panose="02040503050406030204" pitchFamily="18" charset="0"/>
                          </a:rPr>
                        </m:ctrlPr>
                      </m:sSupPr>
                      <m:e>
                        <m:r>
                          <m:rPr>
                            <m:sty m:val="p"/>
                          </m:rPr>
                          <a:rPr lang="zh-CN" altLang="en-US" sz="2000">
                            <a:latin typeface="Cambria Math" panose="02040503050406030204" pitchFamily="18" charset="0"/>
                          </a:rPr>
                          <m:t>θ</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nor/>
                          </m:rPr>
                          <a:rPr lang="en-US" altLang="zh-CN" sz="2000" dirty="0"/>
                          <m:t>argmax</m:t>
                        </m:r>
                      </m:e>
                      <m:sub>
                        <m:r>
                          <m:rPr>
                            <m:sty m:val="p"/>
                          </m:rPr>
                          <a:rPr lang="zh-CN" altLang="en-US" sz="2000">
                            <a:latin typeface="Cambria Math" panose="02040503050406030204" pitchFamily="18" charset="0"/>
                          </a:rPr>
                          <m:t>θ</m:t>
                        </m:r>
                      </m:sub>
                    </m:sSub>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sub>
                      <m:sup/>
                      <m:e>
                        <m:r>
                          <m:rPr>
                            <m:sty m:val="p"/>
                          </m:rPr>
                          <a:rPr lang="en-US" altLang="zh-CN" sz="2000" i="1">
                            <a:latin typeface="Cambria Math" panose="02040503050406030204" pitchFamily="18" charset="0"/>
                          </a:rPr>
                          <m:t>log</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m:t>
                        </m:r>
                        <m:r>
                          <a:rPr lang="en-US" altLang="zh-CN" sz="2000" b="0" i="0" smtClean="0">
                            <a:latin typeface="Cambria Math" panose="02040503050406030204" pitchFamily="18" charset="0"/>
                          </a:rPr>
                          <m:t>;</m:t>
                        </m:r>
                        <m:r>
                          <m:rPr>
                            <m:sty m:val="p"/>
                          </m:rPr>
                          <a:rPr lang="zh-CN" altLang="en-US" sz="2000">
                            <a:latin typeface="Cambria Math" panose="02040503050406030204" pitchFamily="18" charset="0"/>
                          </a:rPr>
                          <m:t>θ</m:t>
                        </m:r>
                        <m:r>
                          <a:rPr lang="en-US" altLang="zh-CN" sz="2000" b="0" i="1" smtClean="0">
                            <a:latin typeface="Cambria Math" panose="02040503050406030204" pitchFamily="18" charset="0"/>
                          </a:rPr>
                          <m:t>)</m:t>
                        </m:r>
                      </m:e>
                    </m:nary>
                  </m:oMath>
                </a14:m>
                <a:r>
                  <a:rPr lang="zh-CN" altLang="en-US" sz="2000" dirty="0"/>
                  <a:t>，其中</a:t>
                </a:r>
                <a:r>
                  <a:rPr lang="en-US" altLang="zh-CN" sz="2000" dirty="0"/>
                  <a:t>I</a:t>
                </a:r>
                <a:r>
                  <a:rPr lang="zh-CN" altLang="en-US" sz="2000" dirty="0"/>
                  <a:t>是输入图像，</a:t>
                </a:r>
                <a:r>
                  <a:rPr lang="en-US" altLang="zh-CN" sz="2000" dirty="0"/>
                  <a:t>S</a:t>
                </a:r>
                <a:r>
                  <a:rPr lang="zh-CN" altLang="en-US" sz="2000" dirty="0"/>
                  <a:t>是图像描述语句，</a:t>
                </a:r>
                <a:r>
                  <a:rPr lang="en-US" altLang="zh-CN" sz="2000" dirty="0"/>
                  <a:t>θ </a:t>
                </a:r>
                <a:r>
                  <a:rPr lang="zh-CN" altLang="en-US" sz="2000" dirty="0"/>
                  <a:t>是模型的参数</a:t>
                </a:r>
                <a:endParaRPr lang="en-US" altLang="zh-CN" sz="2000" dirty="0"/>
              </a:p>
              <a:p>
                <a:pPr marL="342900" indent="-342900">
                  <a:lnSpc>
                    <a:spcPct val="125000"/>
                  </a:lnSpc>
                  <a:buFont typeface="Arial" panose="020B0604020202020204" pitchFamily="34" charset="0"/>
                  <a:buChar char="•"/>
                </a:pPr>
                <a:r>
                  <a:rPr lang="zh-CN" altLang="en-US" sz="2000" dirty="0"/>
                  <a:t>使用链式法则对</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0</m:t>
                        </m:r>
                      </m:sub>
                    </m:sSub>
                  </m:oMath>
                </a14:m>
                <a:r>
                  <a:rPr lang="en-US" altLang="zh-CN" sz="2000" dirty="0">
                    <a:solidFill>
                      <a:srgbClr val="000000"/>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000" i="1">
                            <a:solidFill>
                              <a:srgbClr val="000000"/>
                            </a:solidFill>
                            <a:latin typeface="Cambria Math" panose="02040503050406030204" pitchFamily="18" charset="0"/>
                          </a:rPr>
                        </m:ctrlPr>
                      </m:sSubPr>
                      <m:e>
                        <m:r>
                          <a:rPr lang="en-US" altLang="zh-CN" sz="2000">
                            <a:solidFill>
                              <a:srgbClr val="000000"/>
                            </a:solidFill>
                            <a:latin typeface="Cambria Math" panose="02040503050406030204" pitchFamily="18" charset="0"/>
                          </a:rPr>
                          <m:t>𝑆</m:t>
                        </m:r>
                      </m:e>
                      <m:sub>
                        <m:r>
                          <a:rPr lang="en-US" altLang="zh-CN" sz="2000">
                            <a:solidFill>
                              <a:srgbClr val="000000"/>
                            </a:solidFill>
                            <a:latin typeface="Cambria Math" panose="02040503050406030204" pitchFamily="18" charset="0"/>
                          </a:rPr>
                          <m:t>𝑁</m:t>
                        </m:r>
                      </m:sub>
                    </m:sSub>
                  </m:oMath>
                </a14:m>
                <a:r>
                  <a:rPr lang="zh-CN" altLang="en-US" sz="2000" dirty="0"/>
                  <a:t>的联合概率建模：</a:t>
                </a:r>
                <a14:m>
                  <m:oMath xmlns:m="http://schemas.openxmlformats.org/officeDocument/2006/math">
                    <m:r>
                      <m:rPr>
                        <m:sty m:val="p"/>
                      </m:rPr>
                      <a:rPr lang="en-US" altLang="zh-CN" sz="2000" i="1">
                        <a:latin typeface="Cambria Math" panose="02040503050406030204" pitchFamily="18" charset="0"/>
                      </a:rPr>
                      <m:t>log</m:t>
                    </m:r>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𝑆</m:t>
                        </m:r>
                      </m:e>
                      <m:e>
                        <m:r>
                          <a:rPr lang="en-US" altLang="zh-CN" sz="2000" i="1">
                            <a:latin typeface="Cambria Math" panose="02040503050406030204" pitchFamily="18" charset="0"/>
                          </a:rPr>
                          <m:t>𝐼</m:t>
                        </m:r>
                      </m:e>
                    </m:d>
                    <m:r>
                      <a:rPr lang="en-US" altLang="zh-CN" sz="2000" b="0" i="1" smtClean="0">
                        <a:latin typeface="Cambria Math" panose="02040503050406030204" pitchFamily="18" charset="0"/>
                      </a:rPr>
                      <m:t>=</m:t>
                    </m:r>
                    <m:nary>
                      <m:naryPr>
                        <m:chr m:val="∑"/>
                        <m:ctrlPr>
                          <a:rPr lang="zh-CN" altLang="en-US" sz="2000" b="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𝑡</m:t>
                        </m:r>
                        <m:r>
                          <a:rPr lang="en-US" altLang="zh-CN" sz="2000" b="0" i="1" dirty="0" smtClean="0">
                            <a:latin typeface="Cambria Math" panose="02040503050406030204" pitchFamily="18" charset="0"/>
                          </a:rPr>
                          <m:t>=0</m:t>
                        </m:r>
                      </m:sub>
                      <m:sup>
                        <m:r>
                          <a:rPr lang="en-US" altLang="zh-CN" sz="2000" b="0" i="1" smtClean="0">
                            <a:latin typeface="Cambria Math" panose="02040503050406030204" pitchFamily="18" charset="0"/>
                          </a:rPr>
                          <m:t>𝑁</m:t>
                        </m:r>
                      </m:sup>
                      <m:e>
                        <m:r>
                          <m:rPr>
                            <m:sty m:val="p"/>
                          </m:rPr>
                          <a:rPr lang="en-US" altLang="zh-CN" sz="2000" b="0" i="0" smtClean="0">
                            <a:latin typeface="Cambria Math" panose="02040503050406030204" pitchFamily="18" charset="0"/>
                          </a:rPr>
                          <m:t>log</m:t>
                        </m:r>
                        <m:r>
                          <a:rPr lang="en-US" altLang="zh-CN" sz="2000" b="0" i="1" smtClean="0">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m:rPr>
                                <m:sty m:val="p"/>
                              </m:rPr>
                              <a:rPr lang="en-US" altLang="zh-CN" sz="2000" i="1">
                                <a:solidFill>
                                  <a:srgbClr val="000000"/>
                                </a:solidFill>
                                <a:latin typeface="Cambria Math" panose="02040503050406030204" pitchFamily="18" charset="0"/>
                              </a:rPr>
                              <m:t>t</m:t>
                            </m:r>
                          </m:sub>
                        </m:sSub>
                        <m:r>
                          <a:rPr lang="en-US" altLang="zh-CN" sz="2000" i="1">
                            <a:latin typeface="Cambria Math" panose="02040503050406030204" pitchFamily="18" charset="0"/>
                          </a:rPr>
                          <m:t>|</m:t>
                        </m:r>
                        <m:r>
                          <a:rPr lang="en-US" altLang="zh-CN" sz="2000" i="1">
                            <a:latin typeface="Cambria Math" panose="02040503050406030204" pitchFamily="18" charset="0"/>
                          </a:rPr>
                          <m:t>𝐼</m:t>
                        </m:r>
                        <m:r>
                          <a:rPr lang="en-US" altLang="zh-CN" sz="2000">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0</m:t>
                            </m:r>
                          </m:sub>
                        </m:sSub>
                        <m:r>
                          <m:rPr>
                            <m:nor/>
                          </m:rPr>
                          <a:rPr lang="en-US" altLang="zh-CN" sz="2000" dirty="0">
                            <a:solidFill>
                              <a:srgbClr val="000000"/>
                            </a:solidFill>
                            <a:latin typeface="Arial" panose="020B0604020202020204" pitchFamily="34" charset="0"/>
                            <a:cs typeface="Arial" panose="020B0604020202020204" pitchFamily="34" charset="0"/>
                          </a:rPr>
                          <m:t>,..., </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𝑆</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zh-CN" altLang="en-US" sz="2000" i="1">
                            <a:latin typeface="Cambria Math" panose="02040503050406030204" pitchFamily="18" charset="0"/>
                          </a:rPr>
                          <m:t>）</m:t>
                        </m:r>
                      </m:e>
                    </m:nary>
                  </m:oMath>
                </a14:m>
                <a:endParaRPr lang="en-US" altLang="zh-CN" sz="2000" dirty="0"/>
              </a:p>
              <a:p>
                <a:pPr marL="342900" indent="-342900">
                  <a:lnSpc>
                    <a:spcPct val="125000"/>
                  </a:lnSpc>
                  <a:buFont typeface="Arial" panose="020B0604020202020204" pitchFamily="34" charset="0"/>
                  <a:buChar char="•"/>
                </a:pPr>
                <a:r>
                  <a:rPr lang="zh-CN" altLang="en-US" sz="2000" dirty="0"/>
                  <a:t>为简便起见，丢弃了</a:t>
                </a:r>
                <a:r>
                  <a:rPr lang="en-US" altLang="zh-CN" sz="2000" dirty="0"/>
                  <a:t>θ</a:t>
                </a:r>
                <a:r>
                  <a:rPr lang="zh-CN" altLang="en-US" sz="2000" dirty="0"/>
                  <a:t>的依赖</a:t>
                </a:r>
                <a:endParaRPr lang="en-US" altLang="zh-CN" sz="2000" dirty="0"/>
              </a:p>
              <a:p>
                <a:pPr marL="342900" indent="-342900">
                  <a:lnSpc>
                    <a:spcPct val="125000"/>
                  </a:lnSpc>
                  <a:buFont typeface="Arial" panose="020B0604020202020204" pitchFamily="34" charset="0"/>
                  <a:buChar char="•"/>
                </a:pPr>
                <a:r>
                  <a:rPr lang="zh-CN" altLang="en-US" sz="2000" dirty="0"/>
                  <a:t>训练中，</a:t>
                </a:r>
                <a:r>
                  <a:rPr lang="en-US" altLang="zh-CN" sz="2000" dirty="0"/>
                  <a:t>(S,I)</a:t>
                </a:r>
                <a:r>
                  <a:rPr lang="zh-CN" altLang="en-US" sz="2000" dirty="0"/>
                  <a:t>是一对样本对。我们求上式的</a:t>
                </a:r>
                <a:r>
                  <a:rPr lang="en-US" altLang="zh-CN" sz="2000" dirty="0"/>
                  <a:t>log</a:t>
                </a:r>
                <a:r>
                  <a:rPr lang="zh-CN" altLang="en-US" sz="2000" dirty="0"/>
                  <a:t>概率之和，使用</a:t>
                </a:r>
                <a:r>
                  <a:rPr lang="en-US" altLang="zh-CN" sz="2000" dirty="0"/>
                  <a:t>SGD</a:t>
                </a:r>
                <a:r>
                  <a:rPr lang="zh-CN" altLang="en-US" sz="2000" dirty="0"/>
                  <a:t>进行优化，使其最大</a:t>
                </a:r>
                <a:endParaRPr lang="en-US" altLang="zh-CN" sz="2000" dirty="0"/>
              </a:p>
              <a:p>
                <a:pPr marL="285750" indent="-285750">
                  <a:lnSpc>
                    <a:spcPct val="125000"/>
                  </a:lnSpc>
                  <a:buFont typeface="Arial" panose="020B0604020202020204" pitchFamily="34" charset="0"/>
                  <a:buChar char="•"/>
                </a:pPr>
                <a:r>
                  <a:rPr lang="zh-CN" altLang="en-US" dirty="0"/>
                  <a:t>使用</a:t>
                </a:r>
                <a:r>
                  <a:rPr lang="en-US" altLang="zh-CN" dirty="0"/>
                  <a:t>RNN</a:t>
                </a:r>
                <a:r>
                  <a:rPr lang="zh-CN" altLang="en-US" dirty="0"/>
                  <a:t>来对</a:t>
                </a:r>
                <a14:m>
                  <m:oMath xmlns:m="http://schemas.openxmlformats.org/officeDocument/2006/math">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m:rPr>
                            <m:sty m:val="p"/>
                          </m:rPr>
                          <a:rPr lang="en-US" altLang="zh-CN" sz="2000" i="1">
                            <a:solidFill>
                              <a:srgbClr val="000000"/>
                            </a:solidFill>
                            <a:latin typeface="Cambria Math" panose="02040503050406030204" pitchFamily="18" charset="0"/>
                          </a:rPr>
                          <m:t>t</m:t>
                        </m:r>
                      </m:sub>
                    </m:sSub>
                    <m:r>
                      <a:rPr lang="en-US" altLang="zh-CN" sz="2000" i="1">
                        <a:latin typeface="Cambria Math" panose="02040503050406030204" pitchFamily="18" charset="0"/>
                      </a:rPr>
                      <m:t>|</m:t>
                    </m:r>
                    <m:r>
                      <a:rPr lang="en-US" altLang="zh-CN" sz="2000" i="1">
                        <a:latin typeface="Cambria Math" panose="02040503050406030204" pitchFamily="18" charset="0"/>
                      </a:rPr>
                      <m:t>𝐼</m:t>
                    </m:r>
                    <m:r>
                      <a:rPr lang="en-US" altLang="zh-CN" sz="2000">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𝑆</m:t>
                        </m:r>
                      </m:e>
                      <m:sub>
                        <m:r>
                          <a:rPr lang="en-US" altLang="zh-CN" sz="2000" i="1">
                            <a:solidFill>
                              <a:srgbClr val="000000"/>
                            </a:solidFill>
                            <a:latin typeface="Cambria Math" panose="02040503050406030204" pitchFamily="18" charset="0"/>
                          </a:rPr>
                          <m:t>0</m:t>
                        </m:r>
                      </m:sub>
                    </m:sSub>
                    <m:r>
                      <m:rPr>
                        <m:nor/>
                      </m:rPr>
                      <a:rPr lang="en-US" altLang="zh-CN" sz="2000" dirty="0">
                        <a:solidFill>
                          <a:srgbClr val="000000"/>
                        </a:solidFill>
                        <a:latin typeface="Arial" panose="020B0604020202020204" pitchFamily="34" charset="0"/>
                        <a:cs typeface="Arial" panose="020B0604020202020204" pitchFamily="34" charset="0"/>
                      </a:rPr>
                      <m:t>,..., </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𝑆</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oMath>
                </a14:m>
                <a:r>
                  <a:rPr lang="zh-CN" altLang="en-US" sz="2000" dirty="0"/>
                  <a:t>）</a:t>
                </a:r>
                <a:r>
                  <a:rPr lang="zh-CN" altLang="en-US" dirty="0"/>
                  <a:t>建模</a:t>
                </a:r>
                <a:endParaRPr lang="en-US" altLang="zh-CN" dirty="0"/>
              </a:p>
              <a:p>
                <a:pPr marL="342900" indent="-342900">
                  <a:lnSpc>
                    <a:spcPct val="125000"/>
                  </a:lnSpc>
                  <a:buFont typeface="Arial" panose="020B0604020202020204" pitchFamily="34" charset="0"/>
                  <a:buChar char="•"/>
                </a:pPr>
                <a:r>
                  <a:rPr lang="en-US" altLang="zh-CN" sz="2000" dirty="0"/>
                  <a:t>0</a:t>
                </a:r>
                <a:r>
                  <a:rPr lang="zh-CN" altLang="en-US" sz="2000" dirty="0"/>
                  <a:t>到</a:t>
                </a:r>
                <a:r>
                  <a:rPr lang="en-US" altLang="zh-CN" sz="2000" dirty="0"/>
                  <a:t>t−1</a:t>
                </a:r>
                <a:r>
                  <a:rPr lang="zh-CN" altLang="en-US" sz="2000" dirty="0"/>
                  <a:t>为止的可变词数可以用一个定长的隐藏层</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h</m:t>
                        </m:r>
                      </m:e>
                      <m:sub>
                        <m:r>
                          <a:rPr lang="en-US" altLang="zh-CN" sz="2000" b="0" i="1" smtClean="0">
                            <a:latin typeface="Cambria Math" panose="02040503050406030204" pitchFamily="18" charset="0"/>
                          </a:rPr>
                          <m:t>𝑡</m:t>
                        </m:r>
                      </m:sub>
                    </m:sSub>
                  </m:oMath>
                </a14:m>
                <a:r>
                  <a:rPr lang="zh-CN" altLang="en-US" sz="2000" dirty="0"/>
                  <a:t>来表示</a:t>
                </a:r>
                <a:endParaRPr lang="en-US" altLang="zh-CN" sz="2000" dirty="0"/>
              </a:p>
              <a:p>
                <a:pPr marL="342900" indent="-342900">
                  <a:lnSpc>
                    <a:spcPct val="125000"/>
                  </a:lnSpc>
                  <a:buFont typeface="Arial" panose="020B0604020202020204" pitchFamily="34" charset="0"/>
                  <a:buChar char="•"/>
                </a:pPr>
                <a:r>
                  <a:rPr lang="zh-CN" altLang="en-US" sz="2000" dirty="0"/>
                  <a:t>在得到一个新的输入</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smtClean="0">
                            <a:latin typeface="Cambria Math" panose="02040503050406030204" pitchFamily="18" charset="0"/>
                          </a:rPr>
                          <m:t>x</m:t>
                        </m:r>
                      </m:e>
                      <m:sub>
                        <m:r>
                          <a:rPr lang="en-US" altLang="zh-CN" sz="2000" i="1">
                            <a:latin typeface="Cambria Math" panose="02040503050406030204" pitchFamily="18" charset="0"/>
                          </a:rPr>
                          <m:t>𝑡</m:t>
                        </m:r>
                      </m:sub>
                    </m:sSub>
                    <m:r>
                      <a:rPr lang="zh-CN" altLang="en-US" sz="2000" i="1" smtClean="0">
                        <a:latin typeface="Cambria Math" panose="02040503050406030204" pitchFamily="18" charset="0"/>
                      </a:rPr>
                      <m:t>后</m:t>
                    </m:r>
                  </m:oMath>
                </a14:m>
                <a:r>
                  <a:rPr lang="zh-CN" altLang="en-US" sz="2000" dirty="0"/>
                  <a:t>，会使用一个非线性函数 </a:t>
                </a:r>
                <a:r>
                  <a:rPr lang="en-US" altLang="zh-CN" sz="2000" dirty="0"/>
                  <a:t>f </a:t>
                </a:r>
                <a:r>
                  <a:rPr lang="zh-CN" altLang="en-US" sz="2000" dirty="0"/>
                  <a:t>更新</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h</m:t>
                        </m:r>
                      </m:e>
                      <m:sub>
                        <m:r>
                          <a:rPr lang="en-US" altLang="zh-CN" sz="2000" i="1">
                            <a:latin typeface="Cambria Math" panose="02040503050406030204" pitchFamily="18" charset="0"/>
                          </a:rPr>
                          <m:t>𝑡</m:t>
                        </m:r>
                        <m:r>
                          <a:rPr lang="en-US" altLang="zh-CN" sz="2000" i="1" smtClean="0">
                            <a:latin typeface="Cambria Math" panose="02040503050406030204" pitchFamily="18" charset="0"/>
                          </a:rPr>
                          <m:t>+</m:t>
                        </m:r>
                        <m:r>
                          <a:rPr lang="en-US" altLang="zh-CN" sz="2000" i="1">
                            <a:latin typeface="Cambria Math" panose="02040503050406030204" pitchFamily="18" charset="0"/>
                          </a:rPr>
                          <m:t>1</m:t>
                        </m:r>
                      </m:sub>
                    </m:sSub>
                    <m:r>
                      <a:rPr lang="en-US" altLang="zh-CN" sz="200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h</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x</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这里函数 </a:t>
                </a:r>
                <a:r>
                  <a:rPr lang="en-US" altLang="zh-CN" sz="2000" dirty="0"/>
                  <a:t>f </a:t>
                </a:r>
                <a:r>
                  <a:rPr lang="zh-CN" altLang="en-US" sz="2000" dirty="0"/>
                  <a:t>为长短期记忆（</a:t>
                </a:r>
                <a:r>
                  <a:rPr lang="en-US" altLang="zh-CN" sz="2000" dirty="0"/>
                  <a:t>LSTM</a:t>
                </a:r>
                <a:r>
                  <a:rPr lang="zh-CN" altLang="en-US" sz="2000" dirty="0"/>
                  <a:t>）网络</a:t>
                </a:r>
                <a:endParaRPr lang="en-US" altLang="zh-CN" sz="2000" dirty="0"/>
              </a:p>
            </p:txBody>
          </p:sp>
        </mc:Choice>
        <mc:Fallback xmlns="">
          <p:sp>
            <p:nvSpPr>
              <p:cNvPr id="8" name="矩形 7">
                <a:extLst>
                  <a:ext uri="{FF2B5EF4-FFF2-40B4-BE49-F238E27FC236}">
                    <a16:creationId xmlns:a16="http://schemas.microsoft.com/office/drawing/2014/main" id="{EA1991AA-9605-4AB8-A404-42B845833107}"/>
                  </a:ext>
                </a:extLst>
              </p:cNvPr>
              <p:cNvSpPr>
                <a:spLocks noRot="1" noChangeAspect="1" noMove="1" noResize="1" noEditPoints="1" noAdjustHandles="1" noChangeArrowheads="1" noChangeShapeType="1" noTextEdit="1"/>
              </p:cNvSpPr>
              <p:nvPr/>
            </p:nvSpPr>
            <p:spPr>
              <a:xfrm>
                <a:off x="461878" y="2652803"/>
                <a:ext cx="11521284" cy="3578544"/>
              </a:xfrm>
              <a:prstGeom prst="rect">
                <a:avLst/>
              </a:prstGeom>
              <a:blipFill>
                <a:blip r:embed="rId3"/>
                <a:stretch>
                  <a:fillRect l="-582" t="-1193" b="-22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02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r>
              <a:rPr lang="zh-CN" altLang="en-US" dirty="0"/>
              <a:t>改进</a:t>
            </a:r>
          </a:p>
        </p:txBody>
      </p:sp>
      <p:sp>
        <p:nvSpPr>
          <p:cNvPr id="4" name="矩形 3">
            <a:extLst>
              <a:ext uri="{FF2B5EF4-FFF2-40B4-BE49-F238E27FC236}">
                <a16:creationId xmlns:a16="http://schemas.microsoft.com/office/drawing/2014/main" id="{0CD860F8-6314-4E68-A4EB-068F03F51EFF}"/>
              </a:ext>
            </a:extLst>
          </p:cNvPr>
          <p:cNvSpPr/>
          <p:nvPr/>
        </p:nvSpPr>
        <p:spPr>
          <a:xfrm>
            <a:off x="670718" y="1039727"/>
            <a:ext cx="11078817" cy="4017895"/>
          </a:xfrm>
          <a:prstGeom prst="rect">
            <a:avLst/>
          </a:prstGeom>
        </p:spPr>
        <p:txBody>
          <a:bodyPr wrap="square">
            <a:spAutoFit/>
          </a:bodyPr>
          <a:lstStyle/>
          <a:p>
            <a:pPr marL="514350" indent="-514350" algn="just">
              <a:lnSpc>
                <a:spcPct val="125000"/>
              </a:lnSpc>
              <a:spcBef>
                <a:spcPts val="400"/>
              </a:spcBef>
              <a:buFont typeface="+mj-lt"/>
              <a:buAutoNum type="alphaLcParenR"/>
            </a:pPr>
            <a:r>
              <a:rPr lang="en-US" altLang="zh-CN" sz="2800" dirty="0"/>
              <a:t>Batch Normalization</a:t>
            </a:r>
            <a:r>
              <a:rPr lang="zh-CN" altLang="en-US" sz="2800" dirty="0"/>
              <a:t>：在</a:t>
            </a:r>
            <a:r>
              <a:rPr lang="en-US" altLang="zh-CN" sz="2800" dirty="0"/>
              <a:t>encoder</a:t>
            </a:r>
            <a:r>
              <a:rPr lang="zh-CN" altLang="en-US" sz="2800" dirty="0"/>
              <a:t>的</a:t>
            </a:r>
            <a:r>
              <a:rPr lang="en-US" altLang="zh-CN" sz="2800" dirty="0" err="1"/>
              <a:t>GoogLeNet</a:t>
            </a:r>
            <a:r>
              <a:rPr lang="zh-CN" altLang="en-US" sz="2800" dirty="0"/>
              <a:t>中引入了</a:t>
            </a:r>
            <a:r>
              <a:rPr lang="en-US" altLang="zh-CN" sz="2800" dirty="0"/>
              <a:t>Batch Normalization</a:t>
            </a:r>
          </a:p>
          <a:p>
            <a:pPr marL="514350" indent="-514350" algn="just">
              <a:lnSpc>
                <a:spcPct val="125000"/>
              </a:lnSpc>
              <a:spcBef>
                <a:spcPts val="400"/>
              </a:spcBef>
              <a:buFont typeface="+mj-lt"/>
              <a:buAutoNum type="alphaLcParenR"/>
            </a:pPr>
            <a:r>
              <a:rPr lang="en-US" altLang="zh-CN" sz="2800" dirty="0">
                <a:solidFill>
                  <a:srgbClr val="FF0000"/>
                </a:solidFill>
              </a:rPr>
              <a:t>CNN</a:t>
            </a:r>
            <a:r>
              <a:rPr lang="zh-CN" altLang="en-US" sz="2800" dirty="0">
                <a:solidFill>
                  <a:srgbClr val="FF0000"/>
                </a:solidFill>
              </a:rPr>
              <a:t>的</a:t>
            </a:r>
            <a:r>
              <a:rPr lang="en-US" altLang="zh-CN" sz="2800" dirty="0">
                <a:solidFill>
                  <a:srgbClr val="FF0000"/>
                </a:solidFill>
              </a:rPr>
              <a:t>fine-tuning</a:t>
            </a:r>
          </a:p>
          <a:p>
            <a:pPr marL="514350" indent="-514350" algn="just">
              <a:lnSpc>
                <a:spcPct val="125000"/>
              </a:lnSpc>
              <a:spcBef>
                <a:spcPts val="400"/>
              </a:spcBef>
              <a:buFont typeface="+mj-lt"/>
              <a:buAutoNum type="alphaLcParenR"/>
            </a:pPr>
            <a:r>
              <a:rPr lang="en-US" altLang="zh-CN" sz="2800" dirty="0">
                <a:solidFill>
                  <a:srgbClr val="FF0000"/>
                </a:solidFill>
              </a:rPr>
              <a:t>RNN</a:t>
            </a:r>
            <a:r>
              <a:rPr lang="zh-CN" altLang="en-US" sz="2800" dirty="0">
                <a:solidFill>
                  <a:srgbClr val="FF0000"/>
                </a:solidFill>
              </a:rPr>
              <a:t>的训练使用</a:t>
            </a:r>
            <a:r>
              <a:rPr lang="en-US" altLang="zh-CN" sz="2800" dirty="0">
                <a:solidFill>
                  <a:srgbClr val="FF0000"/>
                </a:solidFill>
              </a:rPr>
              <a:t>Scheduled Sampling</a:t>
            </a:r>
          </a:p>
          <a:p>
            <a:pPr marL="514350" indent="-514350" algn="just">
              <a:lnSpc>
                <a:spcPct val="125000"/>
              </a:lnSpc>
              <a:spcBef>
                <a:spcPts val="400"/>
              </a:spcBef>
              <a:buFont typeface="+mj-lt"/>
              <a:buAutoNum type="alphaLcParenR"/>
            </a:pPr>
            <a:r>
              <a:rPr lang="zh-CN" altLang="en-US" sz="2800" dirty="0">
                <a:solidFill>
                  <a:srgbClr val="FF0000"/>
                </a:solidFill>
              </a:rPr>
              <a:t>减小</a:t>
            </a:r>
            <a:r>
              <a:rPr lang="en-US" altLang="zh-CN" sz="2800" dirty="0">
                <a:solidFill>
                  <a:srgbClr val="FF0000"/>
                </a:solidFill>
              </a:rPr>
              <a:t>beam search</a:t>
            </a:r>
            <a:r>
              <a:rPr lang="zh-CN" altLang="en-US" sz="2800" dirty="0">
                <a:solidFill>
                  <a:srgbClr val="FF0000"/>
                </a:solidFill>
              </a:rPr>
              <a:t>的</a:t>
            </a:r>
            <a:r>
              <a:rPr lang="en-US" altLang="zh-CN" sz="2800" dirty="0">
                <a:solidFill>
                  <a:srgbClr val="FF0000"/>
                </a:solidFill>
              </a:rPr>
              <a:t>beam size</a:t>
            </a:r>
          </a:p>
          <a:p>
            <a:pPr marL="514350" indent="-514350" algn="just">
              <a:lnSpc>
                <a:spcPct val="125000"/>
              </a:lnSpc>
              <a:spcBef>
                <a:spcPts val="400"/>
              </a:spcBef>
              <a:buFont typeface="+mj-lt"/>
              <a:buAutoNum type="alphaLcParenR"/>
            </a:pPr>
            <a:r>
              <a:rPr lang="zh-CN" altLang="en-US" sz="2800" dirty="0"/>
              <a:t>模型</a:t>
            </a:r>
            <a:r>
              <a:rPr lang="en-US" altLang="zh-CN" sz="2800" dirty="0"/>
              <a:t>ensemble</a:t>
            </a:r>
            <a:r>
              <a:rPr lang="zh-CN" altLang="en-US" sz="2800" dirty="0"/>
              <a:t>：作者训练了</a:t>
            </a:r>
            <a:r>
              <a:rPr lang="en-US" altLang="zh-CN" sz="2800" dirty="0"/>
              <a:t>5</a:t>
            </a:r>
            <a:r>
              <a:rPr lang="zh-CN" altLang="en-US" sz="2800" dirty="0"/>
              <a:t>个</a:t>
            </a:r>
            <a:r>
              <a:rPr lang="en-US" altLang="zh-CN" sz="2800" dirty="0"/>
              <a:t>Scheduled Sampling</a:t>
            </a:r>
            <a:r>
              <a:rPr lang="zh-CN" altLang="en-US" sz="2800" dirty="0"/>
              <a:t>模型和</a:t>
            </a:r>
            <a:r>
              <a:rPr lang="en-US" altLang="zh-CN" sz="2800" dirty="0"/>
              <a:t>10</a:t>
            </a:r>
            <a:r>
              <a:rPr lang="zh-CN" altLang="en-US" sz="2800" dirty="0"/>
              <a:t>个</a:t>
            </a:r>
            <a:r>
              <a:rPr lang="en-US" altLang="zh-CN" sz="2800" dirty="0"/>
              <a:t>fine-tuning CNN</a:t>
            </a:r>
            <a:r>
              <a:rPr lang="zh-CN" altLang="en-US" sz="2800" dirty="0"/>
              <a:t>模型。</a:t>
            </a:r>
            <a:endParaRPr lang="en-US" altLang="zh-CN" sz="2800" dirty="0"/>
          </a:p>
        </p:txBody>
      </p:sp>
    </p:spTree>
    <p:extLst>
      <p:ext uri="{BB962C8B-B14F-4D97-AF65-F5344CB8AC3E}">
        <p14:creationId xmlns:p14="http://schemas.microsoft.com/office/powerpoint/2010/main" val="442252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670718" y="-228539"/>
            <a:ext cx="10850563" cy="1028699"/>
          </a:xfrm>
        </p:spPr>
        <p:txBody>
          <a:bodyPr/>
          <a:lstStyle/>
          <a:p>
            <a:r>
              <a:rPr lang="en-US" altLang="zh-CN" dirty="0"/>
              <a:t>CNN</a:t>
            </a:r>
            <a:r>
              <a:rPr lang="zh-CN" altLang="en-US" dirty="0"/>
              <a:t>的</a:t>
            </a:r>
            <a:r>
              <a:rPr lang="en-US" altLang="zh-CN" dirty="0"/>
              <a:t>fine-tuning</a:t>
            </a:r>
            <a:endParaRPr lang="zh-CN" altLang="en-US" dirty="0"/>
          </a:p>
        </p:txBody>
      </p:sp>
      <p:sp>
        <p:nvSpPr>
          <p:cNvPr id="4" name="矩形 3">
            <a:extLst>
              <a:ext uri="{FF2B5EF4-FFF2-40B4-BE49-F238E27FC236}">
                <a16:creationId xmlns:a16="http://schemas.microsoft.com/office/drawing/2014/main" id="{0CD860F8-6314-4E68-A4EB-068F03F51EFF}"/>
              </a:ext>
            </a:extLst>
          </p:cNvPr>
          <p:cNvSpPr/>
          <p:nvPr/>
        </p:nvSpPr>
        <p:spPr>
          <a:xfrm>
            <a:off x="395230" y="1022525"/>
            <a:ext cx="10954406" cy="2747612"/>
          </a:xfrm>
          <a:prstGeom prst="rect">
            <a:avLst/>
          </a:prstGeom>
        </p:spPr>
        <p:txBody>
          <a:bodyPr wrap="square">
            <a:spAutoFit/>
          </a:bodyPr>
          <a:lstStyle/>
          <a:p>
            <a:pPr marL="342900" indent="-342900" algn="just">
              <a:lnSpc>
                <a:spcPct val="125000"/>
              </a:lnSpc>
              <a:buFont typeface="Arial" panose="020B0604020202020204" pitchFamily="34" charset="0"/>
              <a:buChar char="•"/>
            </a:pPr>
            <a:r>
              <a:rPr lang="en-US" altLang="zh-CN" sz="2000" dirty="0"/>
              <a:t>encoder</a:t>
            </a:r>
            <a:r>
              <a:rPr lang="zh-CN" altLang="en-US" sz="2000" dirty="0"/>
              <a:t>端的</a:t>
            </a:r>
            <a:r>
              <a:rPr lang="en-US" altLang="zh-CN" sz="2000" dirty="0"/>
              <a:t>CNN</a:t>
            </a:r>
            <a:r>
              <a:rPr lang="zh-CN" altLang="en-US" sz="2000" dirty="0"/>
              <a:t>在预训练后，是不参与</a:t>
            </a:r>
            <a:r>
              <a:rPr lang="en-US" altLang="zh-CN" sz="2000" dirty="0"/>
              <a:t>caption</a:t>
            </a:r>
            <a:r>
              <a:rPr lang="zh-CN" altLang="en-US" sz="2000" dirty="0"/>
              <a:t>模型的训练的，其参数值是保持不变的。</a:t>
            </a:r>
            <a:endParaRPr lang="en-US" altLang="zh-CN" sz="2000" dirty="0"/>
          </a:p>
          <a:p>
            <a:pPr marL="342900" indent="-342900" algn="just">
              <a:lnSpc>
                <a:spcPct val="125000"/>
              </a:lnSpc>
              <a:buFont typeface="Arial" panose="020B0604020202020204" pitchFamily="34" charset="0"/>
              <a:buChar char="•"/>
            </a:pPr>
            <a:r>
              <a:rPr lang="zh-CN" altLang="en-US" sz="2000" dirty="0"/>
              <a:t>改进：</a:t>
            </a:r>
            <a:endParaRPr lang="en-US" altLang="zh-CN" sz="2000" dirty="0"/>
          </a:p>
          <a:p>
            <a:pPr marL="914400" lvl="1" indent="-457200" algn="just">
              <a:lnSpc>
                <a:spcPct val="125000"/>
              </a:lnSpc>
              <a:buFont typeface="+mj-lt"/>
              <a:buAutoNum type="alphaLcParenR"/>
            </a:pPr>
            <a:r>
              <a:rPr lang="zh-CN" altLang="en-US" sz="2000" dirty="0"/>
              <a:t>首先固定</a:t>
            </a:r>
            <a:r>
              <a:rPr lang="en-US" altLang="zh-CN" sz="2000" dirty="0"/>
              <a:t>encoder</a:t>
            </a:r>
            <a:r>
              <a:rPr lang="zh-CN" altLang="en-US" sz="2000" dirty="0"/>
              <a:t>的参数，训练</a:t>
            </a:r>
            <a:r>
              <a:rPr lang="en-US" altLang="zh-CN" sz="2000" dirty="0"/>
              <a:t>500k</a:t>
            </a:r>
            <a:r>
              <a:rPr lang="zh-CN" altLang="en-US" sz="2000" dirty="0"/>
              <a:t>步</a:t>
            </a:r>
            <a:r>
              <a:rPr lang="en-US" altLang="zh-CN" sz="2000" dirty="0"/>
              <a:t>decoder</a:t>
            </a:r>
            <a:r>
              <a:rPr lang="zh-CN" altLang="en-US" sz="2000" dirty="0"/>
              <a:t>，以得到一个不错的</a:t>
            </a:r>
            <a:r>
              <a:rPr lang="en-US" altLang="zh-CN" sz="2000" dirty="0"/>
              <a:t>LSTM</a:t>
            </a:r>
            <a:r>
              <a:rPr lang="zh-CN" altLang="en-US" sz="2000" dirty="0"/>
              <a:t>；</a:t>
            </a:r>
            <a:endParaRPr lang="en-US" altLang="zh-CN" sz="2000" dirty="0"/>
          </a:p>
          <a:p>
            <a:pPr marL="914400" lvl="1" indent="-457200" algn="just">
              <a:lnSpc>
                <a:spcPct val="125000"/>
              </a:lnSpc>
              <a:buFont typeface="+mj-lt"/>
              <a:buAutoNum type="alphaLcParenR"/>
            </a:pPr>
            <a:r>
              <a:rPr lang="zh-CN" altLang="en-US" sz="2000" dirty="0"/>
              <a:t>然后</a:t>
            </a:r>
            <a:r>
              <a:rPr lang="en-US" altLang="zh-CN" sz="2000" dirty="0"/>
              <a:t>encoder</a:t>
            </a:r>
            <a:r>
              <a:rPr lang="zh-CN" altLang="en-US" sz="2000" dirty="0"/>
              <a:t>和</a:t>
            </a:r>
            <a:r>
              <a:rPr lang="en-US" altLang="zh-CN" sz="2000" dirty="0"/>
              <a:t>decoder</a:t>
            </a:r>
            <a:r>
              <a:rPr lang="zh-CN" altLang="en-US" sz="2000" dirty="0"/>
              <a:t>联合训练</a:t>
            </a:r>
            <a:r>
              <a:rPr lang="en-US" altLang="zh-CN" sz="2000" dirty="0"/>
              <a:t>100k</a:t>
            </a:r>
            <a:r>
              <a:rPr lang="zh-CN" altLang="en-US" sz="2000" dirty="0"/>
              <a:t>步。</a:t>
            </a:r>
            <a:endParaRPr lang="en-US" altLang="zh-CN" sz="2000" dirty="0"/>
          </a:p>
          <a:p>
            <a:pPr marL="342900" indent="-342900" algn="just">
              <a:lnSpc>
                <a:spcPct val="125000"/>
              </a:lnSpc>
              <a:buFont typeface="Arial" panose="020B0604020202020204" pitchFamily="34" charset="0"/>
              <a:buChar char="•"/>
            </a:pPr>
            <a:r>
              <a:rPr lang="zh-CN" altLang="en-US" sz="2000" dirty="0"/>
              <a:t>文章中认为，在</a:t>
            </a:r>
            <a:r>
              <a:rPr lang="en-US" altLang="zh-CN" sz="2000" dirty="0"/>
              <a:t>ImageNet</a:t>
            </a:r>
            <a:r>
              <a:rPr lang="zh-CN" altLang="en-US" sz="2000" dirty="0"/>
              <a:t>预训练的过程，使得“颜色”这样的和分类无关的特征被抛弃了。</a:t>
            </a:r>
            <a:r>
              <a:rPr lang="en-US" altLang="zh-CN" sz="2000" dirty="0"/>
              <a:t> CNN</a:t>
            </a:r>
            <a:r>
              <a:rPr lang="zh-CN" altLang="en-US" sz="2000" dirty="0"/>
              <a:t>的</a:t>
            </a:r>
            <a:r>
              <a:rPr lang="en-US" altLang="zh-CN" sz="2000" dirty="0"/>
              <a:t>fine-tuning</a:t>
            </a:r>
            <a:r>
              <a:rPr lang="zh-CN" altLang="en-US" sz="2000" dirty="0"/>
              <a:t>带来的效果是，一些例子可以正确描述颜色。</a:t>
            </a:r>
            <a:endParaRPr lang="en-US" altLang="zh-CN" sz="2000" dirty="0"/>
          </a:p>
          <a:p>
            <a:pPr marL="342900" indent="-342900">
              <a:lnSpc>
                <a:spcPct val="125000"/>
              </a:lnSpc>
              <a:buFont typeface="Arial" panose="020B0604020202020204" pitchFamily="34" charset="0"/>
              <a:buChar char="•"/>
            </a:pPr>
            <a:endParaRPr lang="zh-CN" altLang="en-US" sz="2000" dirty="0"/>
          </a:p>
        </p:txBody>
      </p:sp>
      <p:pic>
        <p:nvPicPr>
          <p:cNvPr id="5" name="图片 4">
            <a:extLst>
              <a:ext uri="{FF2B5EF4-FFF2-40B4-BE49-F238E27FC236}">
                <a16:creationId xmlns:a16="http://schemas.microsoft.com/office/drawing/2014/main" id="{FB2BF198-DE9A-411F-B257-F28979C614A5}"/>
              </a:ext>
            </a:extLst>
          </p:cNvPr>
          <p:cNvPicPr>
            <a:picLocks noChangeAspect="1"/>
          </p:cNvPicPr>
          <p:nvPr/>
        </p:nvPicPr>
        <p:blipFill rotWithShape="1">
          <a:blip r:embed="rId3"/>
          <a:srcRect l="51422" t="1" b="58677"/>
          <a:stretch/>
        </p:blipFill>
        <p:spPr>
          <a:xfrm>
            <a:off x="6319568" y="3498573"/>
            <a:ext cx="4775153" cy="2537449"/>
          </a:xfrm>
          <a:prstGeom prst="rect">
            <a:avLst/>
          </a:prstGeom>
        </p:spPr>
      </p:pic>
      <p:pic>
        <p:nvPicPr>
          <p:cNvPr id="6" name="图片 5">
            <a:extLst>
              <a:ext uri="{FF2B5EF4-FFF2-40B4-BE49-F238E27FC236}">
                <a16:creationId xmlns:a16="http://schemas.microsoft.com/office/drawing/2014/main" id="{C3F8795D-B36F-4139-98DD-B30C6D8F3C8B}"/>
              </a:ext>
            </a:extLst>
          </p:cNvPr>
          <p:cNvPicPr>
            <a:picLocks noChangeAspect="1"/>
          </p:cNvPicPr>
          <p:nvPr/>
        </p:nvPicPr>
        <p:blipFill rotWithShape="1">
          <a:blip r:embed="rId4"/>
          <a:srcRect l="38486" t="13038" r="33718" b="49059"/>
          <a:stretch/>
        </p:blipFill>
        <p:spPr>
          <a:xfrm>
            <a:off x="1209330" y="3498574"/>
            <a:ext cx="3055567" cy="2537449"/>
          </a:xfrm>
          <a:prstGeom prst="rect">
            <a:avLst/>
          </a:prstGeom>
        </p:spPr>
      </p:pic>
    </p:spTree>
    <p:extLst>
      <p:ext uri="{BB962C8B-B14F-4D97-AF65-F5344CB8AC3E}">
        <p14:creationId xmlns:p14="http://schemas.microsoft.com/office/powerpoint/2010/main" val="2075369554"/>
      </p:ext>
    </p:extLst>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3918</TotalTime>
  <Words>1850</Words>
  <Application>Microsoft Office PowerPoint</Application>
  <PresentationFormat>宽屏</PresentationFormat>
  <Paragraphs>102</Paragraphs>
  <Slides>16</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等线</vt:lpstr>
      <vt:lpstr>Arial</vt:lpstr>
      <vt:lpstr>Cambria Math</vt:lpstr>
      <vt:lpstr>Impact</vt:lpstr>
      <vt:lpstr>A000120140530A99PPBG</vt:lpstr>
      <vt:lpstr>Show and Tell</vt:lpstr>
      <vt:lpstr>论文信息</vt:lpstr>
      <vt:lpstr>图像描述任务</vt:lpstr>
      <vt:lpstr>图像描述模型</vt:lpstr>
      <vt:lpstr>图像描述模型</vt:lpstr>
      <vt:lpstr>图像描述模型</vt:lpstr>
      <vt:lpstr>图像描述数学模型</vt:lpstr>
      <vt:lpstr>改进</vt:lpstr>
      <vt:lpstr>CNN的fine-tuning</vt:lpstr>
      <vt:lpstr>RNN的训练使用Scheduled Sampling</vt:lpstr>
      <vt:lpstr>减小beam search的beam size</vt:lpstr>
      <vt:lpstr>减小beam search的beam size</vt:lpstr>
      <vt:lpstr>评估</vt:lpstr>
      <vt:lpstr>评估</vt:lpstr>
      <vt:lpstr>评估</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崔 哲</cp:lastModifiedBy>
  <cp:revision>37</cp:revision>
  <dcterms:created xsi:type="dcterms:W3CDTF">2018-08-10T09:41:38Z</dcterms:created>
  <dcterms:modified xsi:type="dcterms:W3CDTF">2019-05-31T05:09:05Z</dcterms:modified>
</cp:coreProperties>
</file>